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97" r:id="rId3"/>
    <p:sldId id="293" r:id="rId4"/>
    <p:sldId id="330" r:id="rId5"/>
    <p:sldId id="331" r:id="rId6"/>
    <p:sldId id="332" r:id="rId7"/>
    <p:sldId id="337" r:id="rId8"/>
    <p:sldId id="333" r:id="rId9"/>
    <p:sldId id="334" r:id="rId10"/>
    <p:sldId id="339" r:id="rId11"/>
    <p:sldId id="336" r:id="rId12"/>
    <p:sldId id="327" r:id="rId13"/>
    <p:sldId id="328" r:id="rId14"/>
    <p:sldId id="338" r:id="rId15"/>
    <p:sldId id="340" r:id="rId16"/>
  </p:sldIdLst>
  <p:sldSz cx="9899650" cy="5940425"/>
  <p:notesSz cx="6858000" cy="9144000"/>
  <p:defaultTextStyle>
    <a:defPPr>
      <a:defRPr lang="da-DK"/>
    </a:defPPr>
    <a:lvl1pPr marL="0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1pPr>
    <a:lvl2pPr marL="380162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2pPr>
    <a:lvl3pPr marL="76032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3pPr>
    <a:lvl4pPr marL="1140485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4pPr>
    <a:lvl5pPr marL="1520647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5pPr>
    <a:lvl6pPr marL="1900809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6pPr>
    <a:lvl7pPr marL="2280971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7pPr>
    <a:lvl8pPr marL="2661133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8pPr>
    <a:lvl9pPr marL="3041294" algn="l" defTabSz="760324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B1B"/>
    <a:srgbClr val="FFFFFF"/>
    <a:srgbClr val="C0D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8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23C28F9-EC0E-4932-8A16-7012C15C9DD1}"/>
              </a:ext>
            </a:extLst>
          </p:cNvPr>
          <p:cNvSpPr/>
          <p:nvPr userDrawn="1"/>
        </p:nvSpPr>
        <p:spPr>
          <a:xfrm>
            <a:off x="0" y="4848225"/>
            <a:ext cx="9899650" cy="1092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1EA9DCC-C5E2-42DA-A2FB-36764ACFBF9E}"/>
              </a:ext>
            </a:extLst>
          </p:cNvPr>
          <p:cNvSpPr/>
          <p:nvPr userDrawn="1"/>
        </p:nvSpPr>
        <p:spPr>
          <a:xfrm>
            <a:off x="-2" y="-5249"/>
            <a:ext cx="9899652" cy="46439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1A4F7ED-A2F4-4AF7-B21D-847C11B7E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0138" y="3921095"/>
            <a:ext cx="1630816" cy="1636522"/>
          </a:xfrm>
          <a:prstGeom prst="rect">
            <a:avLst/>
          </a:prstGeom>
        </p:spPr>
      </p:pic>
      <p:sp>
        <p:nvSpPr>
          <p:cNvPr id="8" name="Titel 7">
            <a:extLst>
              <a:ext uri="{FF2B5EF4-FFF2-40B4-BE49-F238E27FC236}">
                <a16:creationId xmlns:a16="http://schemas.microsoft.com/office/drawing/2014/main" id="{FF2FE135-5E56-4BA7-8EFD-3D8F2CD5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970" y="999519"/>
            <a:ext cx="8660841" cy="1196028"/>
          </a:xfrm>
        </p:spPr>
        <p:txBody>
          <a:bodyPr>
            <a:noAutofit/>
          </a:bodyPr>
          <a:lstStyle>
            <a:lvl1pPr>
              <a:lnSpc>
                <a:spcPts val="4200"/>
              </a:lnSpc>
              <a:defRPr sz="3600"/>
            </a:lvl1pPr>
          </a:lstStyle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13" name="Pladsholder til tekst 7">
            <a:extLst>
              <a:ext uri="{FF2B5EF4-FFF2-40B4-BE49-F238E27FC236}">
                <a16:creationId xmlns:a16="http://schemas.microsoft.com/office/drawing/2014/main" id="{570F14ED-B27C-4593-B6C6-911CAC14FA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2491" y="2770820"/>
            <a:ext cx="5918765" cy="670560"/>
          </a:xfrm>
        </p:spPr>
        <p:txBody>
          <a:bodyPr>
            <a:noAutofit/>
          </a:bodyPr>
          <a:lstStyle>
            <a:lvl1pPr>
              <a:defRPr sz="2100"/>
            </a:lvl1pPr>
          </a:lstStyle>
          <a:p>
            <a:pPr lvl="0"/>
            <a:r>
              <a:rPr lang="da-DK" dirty="0"/>
              <a:t>Klik for at redigere teksttypografierne i masteren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B624932-A9ED-42D1-962B-28BF1F9BA52F}"/>
              </a:ext>
            </a:extLst>
          </p:cNvPr>
          <p:cNvSpPr txBox="1"/>
          <p:nvPr userDrawn="1"/>
        </p:nvSpPr>
        <p:spPr>
          <a:xfrm>
            <a:off x="542491" y="5194092"/>
            <a:ext cx="2298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</a:rPr>
              <a:t>PLO-Midtjylland</a:t>
            </a:r>
            <a:endParaRPr lang="da-D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512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23C28F9-EC0E-4932-8A16-7012C15C9DD1}"/>
              </a:ext>
            </a:extLst>
          </p:cNvPr>
          <p:cNvSpPr/>
          <p:nvPr userDrawn="1"/>
        </p:nvSpPr>
        <p:spPr>
          <a:xfrm>
            <a:off x="0" y="4347148"/>
            <a:ext cx="9899650" cy="15932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41EA9DCC-C5E2-42DA-A2FB-36764ACFBF9E}"/>
              </a:ext>
            </a:extLst>
          </p:cNvPr>
          <p:cNvSpPr/>
          <p:nvPr userDrawn="1"/>
        </p:nvSpPr>
        <p:spPr>
          <a:xfrm>
            <a:off x="-2" y="-5248"/>
            <a:ext cx="9899650" cy="4118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F1A4F7ED-A2F4-4AF7-B21D-847C11B7E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427" y="3134460"/>
            <a:ext cx="2182972" cy="2190610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AC2D9B22-E964-4F0B-92FC-596D0A67761B}"/>
              </a:ext>
            </a:extLst>
          </p:cNvPr>
          <p:cNvSpPr txBox="1"/>
          <p:nvPr userDrawn="1"/>
        </p:nvSpPr>
        <p:spPr>
          <a:xfrm>
            <a:off x="680601" y="779489"/>
            <a:ext cx="21675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/>
              <a:t>PLO-Syddanmark</a:t>
            </a:r>
            <a:endParaRPr lang="da-DK" b="1" dirty="0"/>
          </a:p>
        </p:txBody>
      </p:sp>
    </p:spTree>
    <p:extLst>
      <p:ext uri="{BB962C8B-B14F-4D97-AF65-F5344CB8AC3E}">
        <p14:creationId xmlns:p14="http://schemas.microsoft.com/office/powerpoint/2010/main" val="410836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660841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404757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660841" cy="2850309"/>
          </a:xfrm>
        </p:spPr>
        <p:txBody>
          <a:bodyPr/>
          <a:lstStyle>
            <a:lvl1pPr marL="155575" indent="-155575">
              <a:spcBef>
                <a:spcPts val="900"/>
              </a:spcBef>
              <a:buClr>
                <a:srgbClr val="EA5B1B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3136A7C-10D8-43DD-8D6C-3CB3FF312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7FA930E-916E-4390-8786-A7EB3CF8C10C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 dirty="0"/>
          </a:p>
        </p:txBody>
      </p:sp>
      <p:sp>
        <p:nvSpPr>
          <p:cNvPr id="9" name="Pladsholder til sidefod 8">
            <a:extLst>
              <a:ext uri="{FF2B5EF4-FFF2-40B4-BE49-F238E27FC236}">
                <a16:creationId xmlns:a16="http://schemas.microsoft.com/office/drawing/2014/main" id="{D4E3E76A-3DB5-4C6E-B8F1-C53A770373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0" name="Pladsholder til slidenummer 9">
            <a:extLst>
              <a:ext uri="{FF2B5EF4-FFF2-40B4-BE49-F238E27FC236}">
                <a16:creationId xmlns:a16="http://schemas.microsoft.com/office/drawing/2014/main" id="{FA945BB6-1BA6-4753-A692-CC388EEF586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056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823301"/>
            <a:ext cx="4994867" cy="91263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6" y="2057400"/>
            <a:ext cx="8932504" cy="2876549"/>
          </a:xfrm>
        </p:spPr>
        <p:txBody>
          <a:bodyPr numCol="2"/>
          <a:lstStyle>
            <a:lvl1pPr marL="155575" indent="-155575">
              <a:spcBef>
                <a:spcPts val="900"/>
              </a:spcBef>
              <a:buClr>
                <a:srgbClr val="EA5B1B"/>
              </a:buClr>
              <a:buSzPct val="100000"/>
              <a:buFont typeface="Arial" panose="020B0604020202020204" pitchFamily="34" charset="0"/>
              <a:buChar char="•"/>
              <a:defRPr/>
            </a:lvl1pPr>
            <a:lvl2pPr marL="457200" indent="0">
              <a:spcBef>
                <a:spcPts val="900"/>
              </a:spcBef>
              <a:buNone/>
              <a:defRPr/>
            </a:lvl2pPr>
            <a:lvl3pPr>
              <a:spcBef>
                <a:spcPts val="900"/>
              </a:spcBef>
              <a:defRPr/>
            </a:lvl3pPr>
            <a:lvl4pPr marL="228600" indent="-228600"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288421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521996" y="2057399"/>
            <a:ext cx="4697053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8" name="Pladsholder til tekst 7">
            <a:extLst>
              <a:ext uri="{FF2B5EF4-FFF2-40B4-BE49-F238E27FC236}">
                <a16:creationId xmlns:a16="http://schemas.microsoft.com/office/drawing/2014/main" id="{4D14BD13-8F10-4643-9B1A-D180D3C19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4397" y="2057400"/>
            <a:ext cx="3655654" cy="2850309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</p:txBody>
      </p:sp>
    </p:spTree>
    <p:extLst>
      <p:ext uri="{BB962C8B-B14F-4D97-AF65-F5344CB8AC3E}">
        <p14:creationId xmlns:p14="http://schemas.microsoft.com/office/powerpoint/2010/main" val="161485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48258" y="2067962"/>
            <a:ext cx="8563730" cy="2715940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961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dsholder til indhold 11">
            <a:extLst>
              <a:ext uri="{FF2B5EF4-FFF2-40B4-BE49-F238E27FC236}">
                <a16:creationId xmlns:a16="http://schemas.microsoft.com/office/drawing/2014/main" id="{9E3AE198-A5D1-4DF5-9CEF-02886AB048D6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067300" y="2066400"/>
            <a:ext cx="4151749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Pladsholder til indhold 11">
            <a:extLst>
              <a:ext uri="{FF2B5EF4-FFF2-40B4-BE49-F238E27FC236}">
                <a16:creationId xmlns:a16="http://schemas.microsoft.com/office/drawing/2014/main" id="{905E8160-56F4-4FF8-9296-6B041F50E40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48000" y="2066400"/>
            <a:ext cx="4104759" cy="2710336"/>
          </a:xfrm>
        </p:spPr>
        <p:txBody>
          <a:bodyPr lIns="0" tIns="36000"/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12363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2CB71F-C388-4BA6-A1F6-95E12835F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09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39845988-75F2-45E7-827F-829467BFD461}"/>
              </a:ext>
            </a:extLst>
          </p:cNvPr>
          <p:cNvSpPr/>
          <p:nvPr userDrawn="1"/>
        </p:nvSpPr>
        <p:spPr>
          <a:xfrm>
            <a:off x="0" y="-1"/>
            <a:ext cx="9899650" cy="59404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88C94F-E0A5-4DE7-8906-A9DD2AFC8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9D-BA6B-49E0-AA40-2BAA110F9B43}" type="datetimeFigureOut">
              <a:rPr lang="da-DK" smtClean="0"/>
              <a:t>11-01-2023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21F31-4C4B-4C54-8BA8-B0153A69B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8408A2F-CE60-4915-A3AA-C988F36F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45898224-9D22-4CCC-80EB-64CA40C1B3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888" y="4877421"/>
            <a:ext cx="1013063" cy="1016608"/>
          </a:xfrm>
          <a:prstGeom prst="rect">
            <a:avLst/>
          </a:prstGeom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81497489-90FD-4554-B760-7D1FD21A0958}"/>
              </a:ext>
            </a:extLst>
          </p:cNvPr>
          <p:cNvSpPr txBox="1"/>
          <p:nvPr userDrawn="1"/>
        </p:nvSpPr>
        <p:spPr>
          <a:xfrm>
            <a:off x="680601" y="5276538"/>
            <a:ext cx="2339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/>
              <a:t>PLO-Syddanmark</a:t>
            </a:r>
          </a:p>
        </p:txBody>
      </p:sp>
    </p:spTree>
    <p:extLst>
      <p:ext uri="{BB962C8B-B14F-4D97-AF65-F5344CB8AC3E}">
        <p14:creationId xmlns:p14="http://schemas.microsoft.com/office/powerpoint/2010/main" val="288035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086B7F99-5A38-4C62-B05A-B20DF02DE52D}"/>
              </a:ext>
            </a:extLst>
          </p:cNvPr>
          <p:cNvSpPr/>
          <p:nvPr userDrawn="1"/>
        </p:nvSpPr>
        <p:spPr>
          <a:xfrm>
            <a:off x="0" y="5066480"/>
            <a:ext cx="8515350" cy="655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603442B-EC3F-418B-B270-5382F822066B}"/>
              </a:ext>
            </a:extLst>
          </p:cNvPr>
          <p:cNvSpPr/>
          <p:nvPr userDrawn="1"/>
        </p:nvSpPr>
        <p:spPr>
          <a:xfrm>
            <a:off x="8886586" y="5066480"/>
            <a:ext cx="1013063" cy="655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A157BCAC-4C77-47BE-B48B-4916D8EE921C}"/>
              </a:ext>
            </a:extLst>
          </p:cNvPr>
          <p:cNvSpPr/>
          <p:nvPr userDrawn="1"/>
        </p:nvSpPr>
        <p:spPr>
          <a:xfrm>
            <a:off x="8133218" y="4826756"/>
            <a:ext cx="1117938" cy="11179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764C07BF-7B3A-4E13-8198-51715099D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823301"/>
            <a:ext cx="8660841" cy="9126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DE951FC-6660-446E-AB70-0072D1683B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4397" y="2057400"/>
            <a:ext cx="8660840" cy="2755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C483D7C-455E-4745-AE38-1BA7192A0C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0601" y="6051458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E99D-BA6B-49E0-AA40-2BAA110F9B43}" type="datetimeFigureOut">
              <a:rPr lang="da-DK" smtClean="0"/>
              <a:t>11-01-2023</a:t>
            </a:fld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742955B-DD80-4FE9-8DB0-7795113931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79259" y="6051458"/>
            <a:ext cx="3341132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2A79CB-A311-466F-9212-AC35B66D2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1628" y="6051458"/>
            <a:ext cx="2227421" cy="3162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CDE6-7CB9-4F74-A1CE-01FA6AD21A7F}" type="slidenum">
              <a:rPr lang="da-DK" smtClean="0"/>
              <a:t>‹nr.›</a:t>
            </a:fld>
            <a:endParaRPr lang="da-DK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51F7DD7-8449-426F-930D-88A3A30AC65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2888" y="4877421"/>
            <a:ext cx="1013063" cy="1016608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220518D6-AA67-406A-8B52-2A46881C416A}"/>
              </a:ext>
            </a:extLst>
          </p:cNvPr>
          <p:cNvSpPr txBox="1"/>
          <p:nvPr userDrawn="1"/>
        </p:nvSpPr>
        <p:spPr>
          <a:xfrm>
            <a:off x="554396" y="5240511"/>
            <a:ext cx="2724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b="1" dirty="0">
                <a:solidFill>
                  <a:schemeClr val="bg1"/>
                </a:solidFill>
              </a:rPr>
              <a:t>PLO-Midtjylland</a:t>
            </a:r>
          </a:p>
        </p:txBody>
      </p:sp>
    </p:spTree>
    <p:extLst>
      <p:ext uri="{BB962C8B-B14F-4D97-AF65-F5344CB8AC3E}">
        <p14:creationId xmlns:p14="http://schemas.microsoft.com/office/powerpoint/2010/main" val="39404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9" r:id="rId8"/>
    <p:sldLayoutId id="2147483658" r:id="rId9"/>
    <p:sldLayoutId id="2147483651" r:id="rId10"/>
  </p:sldLayoutIdLst>
  <p:txStyles>
    <p:titleStyle>
      <a:lvl1pPr algn="l" defTabSz="914400" rtl="0" eaLnBrk="1" latinLnBrk="0" hangingPunct="1">
        <a:lnSpc>
          <a:spcPts val="27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2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3214B3-C701-4943-925C-54002DE6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843" y="1422712"/>
            <a:ext cx="8660841" cy="181925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a-DK" sz="4400" dirty="0"/>
              <a:t>Velkommen til informationsmøde om Lægevagten</a:t>
            </a:r>
          </a:p>
        </p:txBody>
      </p:sp>
    </p:spTree>
    <p:extLst>
      <p:ext uri="{BB962C8B-B14F-4D97-AF65-F5344CB8AC3E}">
        <p14:creationId xmlns:p14="http://schemas.microsoft.com/office/powerpoint/2010/main" val="363683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60" y="621415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Service – tryghed </a:t>
            </a:r>
            <a:br>
              <a:rPr lang="da-DK" sz="4400" b="0" dirty="0">
                <a:solidFill>
                  <a:schemeClr val="accent2"/>
                </a:solidFill>
              </a:rPr>
            </a:br>
            <a:endParaRPr lang="da-DK" sz="4400" b="0" dirty="0"/>
          </a:p>
        </p:txBody>
      </p:sp>
      <p:sp>
        <p:nvSpPr>
          <p:cNvPr id="5" name="Pladsholder til tekst 2">
            <a:extLst>
              <a:ext uri="{FF2B5EF4-FFF2-40B4-BE49-F238E27FC236}">
                <a16:creationId xmlns:a16="http://schemas.microsoft.com/office/drawing/2014/main" id="{AABF6A52-709E-451B-937B-0EABC018EA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345996"/>
            <a:ext cx="9047346" cy="2494483"/>
          </a:xfrm>
        </p:spPr>
        <p:txBody>
          <a:bodyPr/>
          <a:lstStyle/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Politisk opbakning til fokus på tryghed fremfor fokus på service</a:t>
            </a:r>
            <a:endParaRPr lang="da-DK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indent="-5715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Udviklingsspor</a:t>
            </a:r>
          </a:p>
          <a:p>
            <a:pPr>
              <a:lnSpc>
                <a:spcPct val="100000"/>
              </a:lnSpc>
            </a:pPr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endParaRPr lang="da-DK" sz="4000" dirty="0"/>
          </a:p>
        </p:txBody>
      </p:sp>
    </p:spTree>
    <p:extLst>
      <p:ext uri="{BB962C8B-B14F-4D97-AF65-F5344CB8AC3E}">
        <p14:creationId xmlns:p14="http://schemas.microsoft.com/office/powerpoint/2010/main" val="3491090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862302"/>
            <a:ext cx="9047346" cy="3824395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Arbejde </a:t>
            </a: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opstartes i umiddelbar forlængelse af godkendt aftale</a:t>
            </a:r>
          </a:p>
          <a:p>
            <a:pPr marL="457200" indent="-4572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Frontlinje og kommunikation til borgerne</a:t>
            </a:r>
          </a:p>
          <a:p>
            <a:pPr marL="457200" indent="-4572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Samarbejde med kommunerne og Præhospitalet</a:t>
            </a:r>
          </a:p>
          <a:p>
            <a:pPr marL="457200" indent="-4572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Psykiatri</a:t>
            </a:r>
          </a:p>
          <a:p>
            <a:pPr>
              <a:lnSpc>
                <a:spcPct val="100000"/>
              </a:lnSpc>
            </a:pPr>
            <a:r>
              <a:rPr lang="da-DK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32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966651"/>
            <a:ext cx="8660841" cy="379346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Udviklingsspor</a:t>
            </a:r>
            <a:br>
              <a:rPr lang="da-DK" sz="4400" b="0" dirty="0">
                <a:solidFill>
                  <a:schemeClr val="accent2"/>
                </a:solidFill>
              </a:rPr>
            </a:br>
            <a:endParaRPr lang="da-DK" sz="4400" b="0" dirty="0"/>
          </a:p>
        </p:txBody>
      </p:sp>
    </p:spTree>
    <p:extLst>
      <p:ext uri="{BB962C8B-B14F-4D97-AF65-F5344CB8AC3E}">
        <p14:creationId xmlns:p14="http://schemas.microsoft.com/office/powerpoint/2010/main" val="3824560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7" y="1808795"/>
            <a:ext cx="8865403" cy="3047710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PLO-M’s bestyrelse anbefaler et JA til aftalen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Afstemning om tiltrædelse af PLO-M’s beslutning</a:t>
            </a:r>
          </a:p>
          <a:p>
            <a:pPr marL="1143000" lvl="1" indent="-457200">
              <a:lnSpc>
                <a:spcPct val="100000"/>
              </a:lnSpc>
            </a:pP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Konsekvenser ved at stemme ja</a:t>
            </a:r>
            <a:r>
              <a:rPr lang="da-DK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til ”Aftale om Lægevagt i Region Midt af 9. januar 2023”</a:t>
            </a: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lvl="1" indent="-457200">
              <a:lnSpc>
                <a:spcPct val="100000"/>
              </a:lnSpc>
            </a:pP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Konsekvenser ved at stemme nej</a:t>
            </a:r>
            <a:r>
              <a:rPr lang="da-DK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til ”Aftale om Lægevagt i Region Midt af 9. januar 2023”</a:t>
            </a: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28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F1A2EB4-1D5E-474C-886B-933CD1F22E27}"/>
              </a:ext>
            </a:extLst>
          </p:cNvPr>
          <p:cNvSpPr txBox="1">
            <a:spLocks/>
          </p:cNvSpPr>
          <p:nvPr/>
        </p:nvSpPr>
        <p:spPr>
          <a:xfrm>
            <a:off x="558207" y="338122"/>
            <a:ext cx="8117257" cy="127713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27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da-DK" sz="3600" b="0" dirty="0">
                <a:solidFill>
                  <a:schemeClr val="accent2"/>
                </a:solidFill>
              </a:rPr>
              <a:t>Afstemning om ”Aftale om Lægevagten i Region Midt af 9. januar 2023”</a:t>
            </a:r>
            <a:endParaRPr lang="da-DK" sz="3600" b="0" dirty="0"/>
          </a:p>
        </p:txBody>
      </p:sp>
    </p:spTree>
    <p:extLst>
      <p:ext uri="{BB962C8B-B14F-4D97-AF65-F5344CB8AC3E}">
        <p14:creationId xmlns:p14="http://schemas.microsoft.com/office/powerpoint/2010/main" val="3009361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B4507-F8FA-4FF9-94C3-9786FBE2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24" y="368955"/>
            <a:ext cx="9077000" cy="7864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sz="4400" b="0" dirty="0">
                <a:solidFill>
                  <a:schemeClr val="accent2"/>
                </a:solidFill>
              </a:rPr>
              <a:t>Processen fremadrettet I</a:t>
            </a:r>
            <a:endParaRPr lang="da-DK" sz="4400" b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123" y="2532208"/>
            <a:ext cx="8865403" cy="1299807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da-DK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3600" dirty="0"/>
          </a:p>
        </p:txBody>
      </p:sp>
      <p:sp>
        <p:nvSpPr>
          <p:cNvPr id="6" name="Pladsholder til tekst 2">
            <a:extLst>
              <a:ext uri="{FF2B5EF4-FFF2-40B4-BE49-F238E27FC236}">
                <a16:creationId xmlns:a16="http://schemas.microsoft.com/office/drawing/2014/main" id="{7F856E1B-378C-4578-8886-64427FDD60EC}"/>
              </a:ext>
            </a:extLst>
          </p:cNvPr>
          <p:cNvSpPr txBox="1">
            <a:spLocks/>
          </p:cNvSpPr>
          <p:nvPr/>
        </p:nvSpPr>
        <p:spPr>
          <a:xfrm>
            <a:off x="517122" y="1245641"/>
            <a:ext cx="8865403" cy="3796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Afstemning - i morgen formiddag modtager alle ordinære PLO-Midt medlemmer mail med link til en </a:t>
            </a: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nonym afstemning. 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Afstemningen løber fra modtagelse af mailen og frem til </a:t>
            </a:r>
            <a:r>
              <a:rPr lang="da-DK" sz="2800" b="1" dirty="0">
                <a:latin typeface="Calibri" panose="020F0502020204030204" pitchFamily="34" charset="0"/>
                <a:ea typeface="Calibri" panose="020F0502020204030204" pitchFamily="34" charset="0"/>
              </a:rPr>
              <a:t>mandag d. 16. januar 2023 kl. 12.00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Aftalen forelægges Regionsrådet til godkendelse – tidligst på Regionsrådsmøde d. 25. januar 2023 og senest d. 22. februar 2023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da-DK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2857786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B4507-F8FA-4FF9-94C3-9786FBE2A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324" y="368955"/>
            <a:ext cx="9077000" cy="78643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a-DK" sz="4400" b="0" dirty="0">
                <a:solidFill>
                  <a:schemeClr val="accent2"/>
                </a:solidFill>
              </a:rPr>
              <a:t>Processen fremadrettet II</a:t>
            </a:r>
            <a:endParaRPr lang="da-DK" sz="4400" b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7123" y="2532208"/>
            <a:ext cx="8865403" cy="1299807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da-DK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da-DK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3600" dirty="0"/>
          </a:p>
        </p:txBody>
      </p:sp>
      <p:sp>
        <p:nvSpPr>
          <p:cNvPr id="6" name="Pladsholder til tekst 2">
            <a:extLst>
              <a:ext uri="{FF2B5EF4-FFF2-40B4-BE49-F238E27FC236}">
                <a16:creationId xmlns:a16="http://schemas.microsoft.com/office/drawing/2014/main" id="{7F856E1B-378C-4578-8886-64427FDD60EC}"/>
              </a:ext>
            </a:extLst>
          </p:cNvPr>
          <p:cNvSpPr txBox="1">
            <a:spLocks/>
          </p:cNvSpPr>
          <p:nvPr/>
        </p:nvSpPr>
        <p:spPr>
          <a:xfrm>
            <a:off x="411324" y="1167141"/>
            <a:ext cx="9306146" cy="3606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Forudsat godkendt aftale fra både PLO-</a:t>
            </a:r>
            <a:r>
              <a:rPr lang="da-DK" sz="2400" dirty="0" err="1">
                <a:latin typeface="Calibri" panose="020F0502020204030204" pitchFamily="34" charset="0"/>
                <a:ea typeface="Calibri" panose="020F0502020204030204" pitchFamily="34" charset="0"/>
              </a:rPr>
              <a:t>Midts</a:t>
            </a: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 medlemmer og Regionsrådet:</a:t>
            </a: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1. marts 2023 - implementeringsgruppe nedsættes</a:t>
            </a: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1. juli 2023 – starttakster for besøgsvagter</a:t>
            </a: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1. september 2023 – booking til konsultationer, assistance til lægevagten, ensretning af telefonsvarebeskeder i almen praksis, retten til sundhedsfaglig visitation til præhospitalet, data</a:t>
            </a: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1. marts 2024 – Region Midtjyllands akutte natordning træder i kraft</a:t>
            </a: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a-DK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143000" lvl="1" indent="-45720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da-DK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lnSpc>
                <a:spcPct val="100000"/>
              </a:lnSpc>
              <a:buNone/>
            </a:pPr>
            <a:endParaRPr lang="da-DK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4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41034423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513806"/>
            <a:ext cx="8660841" cy="832191"/>
          </a:xfrm>
        </p:spPr>
        <p:txBody>
          <a:bodyPr/>
          <a:lstStyle/>
          <a:p>
            <a:br>
              <a:rPr lang="da-DK" sz="4400" b="0" dirty="0">
                <a:solidFill>
                  <a:schemeClr val="accent2"/>
                </a:solidFill>
              </a:rPr>
            </a:br>
            <a:endParaRPr lang="da-DK" sz="4400" b="0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4E71C29-1769-4C1B-BDAE-3FA7A6C53C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08180" y="2107474"/>
            <a:ext cx="8660841" cy="1724297"/>
          </a:xfrm>
        </p:spPr>
        <p:txBody>
          <a:bodyPr/>
          <a:lstStyle/>
          <a:p>
            <a:endParaRPr lang="da-DK" sz="5400" dirty="0">
              <a:solidFill>
                <a:schemeClr val="accent2"/>
              </a:solidFill>
            </a:endParaRPr>
          </a:p>
          <a:p>
            <a:r>
              <a:rPr lang="da-DK" sz="5400" dirty="0">
                <a:solidFill>
                  <a:schemeClr val="accent2"/>
                </a:solidFill>
              </a:rPr>
              <a:t>Kommentarer?</a:t>
            </a:r>
          </a:p>
        </p:txBody>
      </p:sp>
    </p:spTree>
    <p:extLst>
      <p:ext uri="{BB962C8B-B14F-4D97-AF65-F5344CB8AC3E}">
        <p14:creationId xmlns:p14="http://schemas.microsoft.com/office/powerpoint/2010/main" val="2358579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B32D5C-AB46-4FCE-814E-79B818678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723" y="652191"/>
            <a:ext cx="8660841" cy="503351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PLO-M’s forhandlingsgruppe</a:t>
            </a:r>
            <a:endParaRPr lang="da-DK" sz="280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1B1265E-D2C8-46E1-895C-0404517D62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17667" y="1593850"/>
            <a:ext cx="10134984" cy="1965510"/>
          </a:xfrm>
        </p:spPr>
        <p:txBody>
          <a:bodyPr/>
          <a:lstStyle/>
          <a:p>
            <a:pPr lvl="1">
              <a:lnSpc>
                <a:spcPct val="10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Henrik Idriss Kise, formand for PLO-Midtjylland</a:t>
            </a:r>
          </a:p>
          <a:p>
            <a:pPr lvl="1">
              <a:lnSpc>
                <a:spcPct val="10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Bruno Melgaard Jensen, næstformand for PLO-Midtjylland</a:t>
            </a:r>
          </a:p>
          <a:p>
            <a:pPr lvl="1">
              <a:lnSpc>
                <a:spcPct val="10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Jakob Ravn, formand for Lægevagtudvalget i Region Midtjylland</a:t>
            </a:r>
          </a:p>
          <a:p>
            <a:pPr lvl="1">
              <a:lnSpc>
                <a:spcPct val="100000"/>
              </a:lnSpc>
            </a:pP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Debbie Denice Thompson, juridisk spec</a:t>
            </a: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</a:rPr>
              <a:t>ialk</a:t>
            </a:r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onsulent PLO-M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07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C01DB9-DD18-4D00-9EAE-FFBF08D67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978" y="603831"/>
            <a:ext cx="8660841" cy="518802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PLO-M’s</a:t>
            </a:r>
            <a:r>
              <a:rPr lang="da-DK" sz="4000" b="0" dirty="0">
                <a:solidFill>
                  <a:schemeClr val="accent2"/>
                </a:solidFill>
              </a:rPr>
              <a:t> oprindelige tilgang til opgaven</a:t>
            </a:r>
            <a:endParaRPr lang="da-DK" sz="4000" b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E251F03-992A-4425-ADC9-6E7A78B07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-144689" y="1357764"/>
            <a:ext cx="10189028" cy="4929825"/>
          </a:xfrm>
        </p:spPr>
        <p:txBody>
          <a:bodyPr/>
          <a:lstStyle/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Udfører den opgave, som OK22 har pålagt os – 1 år til opgaven -</a:t>
            </a:r>
            <a:r>
              <a:rPr lang="da-DK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</a:t>
            </a: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Fagligheden bevaret -</a:t>
            </a:r>
            <a:r>
              <a:rPr lang="da-DK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</a:t>
            </a:r>
            <a:endParaRPr lang="da-DK" sz="2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a typeface="Calibri" panose="020F0502020204030204" pitchFamily="34" charset="0"/>
                <a:cs typeface="Times New Roman" panose="02020603050405020304" pitchFamily="18" charset="0"/>
              </a:rPr>
              <a:t>Frivillighed i øget grad – </a:t>
            </a:r>
            <a:r>
              <a:rPr lang="da-DK" sz="28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√)</a:t>
            </a:r>
            <a:endParaRPr lang="da-DK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Trivsel – arbejdsmiljø, nat, færre vagter, mere personale - 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</a:t>
            </a:r>
            <a:endParaRPr lang="da-DK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Økonomien løftes – </a:t>
            </a:r>
            <a:r>
              <a:rPr lang="da-DK" sz="28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√)</a:t>
            </a:r>
            <a:endParaRPr lang="da-DK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a typeface="Calibri" panose="020F0502020204030204" pitchFamily="34" charset="0"/>
                <a:cs typeface="Times New Roman" panose="02020603050405020304" pitchFamily="18" charset="0"/>
              </a:rPr>
              <a:t>Service/effektivitet – tryghedsmål, akutknap, </a:t>
            </a:r>
            <a:r>
              <a:rPr lang="da-DK" sz="2400" dirty="0" err="1">
                <a:ea typeface="Calibri" panose="020F0502020204030204" pitchFamily="34" charset="0"/>
                <a:cs typeface="Times New Roman" panose="02020603050405020304" pitchFamily="18" charset="0"/>
              </a:rPr>
              <a:t>kombi</a:t>
            </a:r>
            <a:r>
              <a:rPr lang="da-DK" sz="2400" dirty="0">
                <a:ea typeface="Calibri" panose="020F0502020204030204" pitchFamily="34" charset="0"/>
                <a:cs typeface="Times New Roman" panose="02020603050405020304" pitchFamily="18" charset="0"/>
              </a:rPr>
              <a:t>-vagter - 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</a:t>
            </a:r>
            <a:endParaRPr lang="da-DK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a-DK" sz="2400" dirty="0">
                <a:ea typeface="Calibri" panose="020F0502020204030204" pitchFamily="34" charset="0"/>
                <a:cs typeface="Times New Roman" panose="02020603050405020304" pitchFamily="18" charset="0"/>
              </a:rPr>
              <a:t>Samarbejde med andre instanser – </a:t>
            </a:r>
            <a:r>
              <a:rPr lang="da-DK" sz="2800" b="1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a-DK" sz="2800" b="1" dirty="0">
                <a:solidFill>
                  <a:srgbClr val="00B05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√)</a:t>
            </a:r>
            <a:endParaRPr lang="da-DK" sz="2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endParaRPr lang="da-DK" sz="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342900">
              <a:lnSpc>
                <a:spcPct val="100000"/>
              </a:lnSpc>
            </a:pPr>
            <a:endParaRPr lang="da-DK" sz="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842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345997"/>
            <a:ext cx="9047346" cy="3086192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Fortsat praktiserende læger i front</a:t>
            </a:r>
          </a:p>
          <a:p>
            <a:pPr marL="342900" lvl="0" indent="-342900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Bevaret vagtstruktur</a:t>
            </a:r>
            <a:endParaRPr lang="da-DK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Video - VIP</a:t>
            </a:r>
          </a:p>
          <a:p>
            <a:pPr marL="342900" lvl="0" indent="-342900">
              <a:lnSpc>
                <a:spcPct val="10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Mere assistance i konsultationen</a:t>
            </a:r>
          </a:p>
          <a:p>
            <a:pPr>
              <a:lnSpc>
                <a:spcPct val="100000"/>
              </a:lnSpc>
            </a:pPr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40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509128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Faglighed</a:t>
            </a:r>
            <a:endParaRPr lang="da-DK" sz="4400" b="0" dirty="0"/>
          </a:p>
        </p:txBody>
      </p:sp>
    </p:spTree>
    <p:extLst>
      <p:ext uri="{BB962C8B-B14F-4D97-AF65-F5344CB8AC3E}">
        <p14:creationId xmlns:p14="http://schemas.microsoft.com/office/powerpoint/2010/main" val="1765703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345997"/>
            <a:ext cx="9047346" cy="3086192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Færre vagter (ca. 15% nat + færre besøg og </a:t>
            </a:r>
            <a:r>
              <a:rPr lang="da-DK" sz="3200" dirty="0" err="1">
                <a:latin typeface="Calibri" panose="020F0502020204030204" pitchFamily="34" charset="0"/>
                <a:ea typeface="Calibri" panose="020F0502020204030204" pitchFamily="34" charset="0"/>
              </a:rPr>
              <a:t>kons</a:t>
            </a: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.)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Rekruttering til vagten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Udviklingsspor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200" dirty="0">
                <a:latin typeface="Calibri" panose="020F0502020204030204" pitchFamily="34" charset="0"/>
                <a:ea typeface="Calibri" panose="020F0502020204030204" pitchFamily="34" charset="0"/>
              </a:rPr>
              <a:t>Vagtudvalget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da-DK" sz="28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509128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Øget frivillighed</a:t>
            </a:r>
            <a:endParaRPr lang="da-DK" sz="4400" b="0" dirty="0"/>
          </a:p>
        </p:txBody>
      </p:sp>
      <p:sp>
        <p:nvSpPr>
          <p:cNvPr id="5" name="Pladsholder til tekst 2">
            <a:extLst>
              <a:ext uri="{FF2B5EF4-FFF2-40B4-BE49-F238E27FC236}">
                <a16:creationId xmlns:a16="http://schemas.microsoft.com/office/drawing/2014/main" id="{C3FE442B-D850-41B2-802C-1AD3954D4C54}"/>
              </a:ext>
            </a:extLst>
          </p:cNvPr>
          <p:cNvSpPr txBox="1">
            <a:spLocks/>
          </p:cNvSpPr>
          <p:nvPr/>
        </p:nvSpPr>
        <p:spPr>
          <a:xfrm>
            <a:off x="-117667" y="1593850"/>
            <a:ext cx="10134984" cy="1965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22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00000"/>
              </a:lnSpc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33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345997"/>
            <a:ext cx="9047346" cy="3452426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Calibri" panose="020F0502020204030204" pitchFamily="34" charset="0"/>
                <a:ea typeface="Calibri" panose="020F0502020204030204" pitchFamily="34" charset="0"/>
              </a:rPr>
              <a:t>Natten er væk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Calibri" panose="020F0502020204030204" pitchFamily="34" charset="0"/>
                <a:ea typeface="Calibri" panose="020F0502020204030204" pitchFamily="34" charset="0"/>
              </a:rPr>
              <a:t>Større fleksibilitet  - decentral visitation, hjemmevisitation, flere </a:t>
            </a:r>
            <a:r>
              <a:rPr lang="da-DK" sz="3600" dirty="0" err="1">
                <a:latin typeface="Calibri" panose="020F0502020204030204" pitchFamily="34" charset="0"/>
                <a:ea typeface="Calibri" panose="020F0502020204030204" pitchFamily="34" charset="0"/>
              </a:rPr>
              <a:t>kons.rum</a:t>
            </a:r>
            <a:endParaRPr lang="da-DK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Calibri" panose="020F0502020204030204" pitchFamily="34" charset="0"/>
                <a:ea typeface="Calibri" panose="020F0502020204030204" pitchFamily="34" charset="0"/>
              </a:rPr>
              <a:t>Præbookede tider i konsultationen - pauser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3600" dirty="0">
                <a:latin typeface="Calibri" panose="020F0502020204030204" pitchFamily="34" charset="0"/>
                <a:ea typeface="Calibri" panose="020F0502020204030204" pitchFamily="34" charset="0"/>
              </a:rPr>
              <a:t>Assistance i Lægevagten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3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da-DK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3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32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509128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Trivsel – arbejdsmiljø I</a:t>
            </a:r>
            <a:endParaRPr lang="da-DK" sz="4400" b="0" dirty="0"/>
          </a:p>
        </p:txBody>
      </p:sp>
    </p:spTree>
    <p:extLst>
      <p:ext uri="{BB962C8B-B14F-4D97-AF65-F5344CB8AC3E}">
        <p14:creationId xmlns:p14="http://schemas.microsoft.com/office/powerpoint/2010/main" val="107016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904398"/>
            <a:ext cx="9047346" cy="1702003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Pr. 1.</a:t>
            </a: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9.23 stiller regionen følgende til rådighed på akutafdelingerne:</a:t>
            </a:r>
          </a:p>
          <a:p>
            <a:pPr>
              <a:lnSpc>
                <a:spcPct val="100000"/>
              </a:lnSpc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endParaRPr lang="da-DK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a-DK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Pr. 1.</a:t>
            </a:r>
            <a:r>
              <a:rPr lang="da-DK" sz="2400" dirty="0">
                <a:latin typeface="Calibri" panose="020F0502020204030204" pitchFamily="34" charset="0"/>
                <a:ea typeface="Calibri" panose="020F0502020204030204" pitchFamily="34" charset="0"/>
              </a:rPr>
              <a:t>9.23 stiller regionen følgende til rådighed på akutklinikkerne: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24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241327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Trivsel - arbejdsmiljø II</a:t>
            </a:r>
            <a:endParaRPr lang="da-DK" sz="4400" b="0" dirty="0"/>
          </a:p>
        </p:txBody>
      </p:sp>
      <p:pic>
        <p:nvPicPr>
          <p:cNvPr id="2050" name="Billede 2">
            <a:extLst>
              <a:ext uri="{FF2B5EF4-FFF2-40B4-BE49-F238E27FC236}">
                <a16:creationId xmlns:a16="http://schemas.microsoft.com/office/drawing/2014/main" id="{2E86DB50-BBE1-4CC0-A62B-DC17D45E89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50" y="3719523"/>
            <a:ext cx="6930954" cy="1318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lede 2">
            <a:extLst>
              <a:ext uri="{FF2B5EF4-FFF2-40B4-BE49-F238E27FC236}">
                <a16:creationId xmlns:a16="http://schemas.microsoft.com/office/drawing/2014/main" id="{894C8CE3-04BD-4E36-90AC-E73485BEAA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50" y="1294660"/>
            <a:ext cx="6930954" cy="185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46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6F4A0D0-51E2-4E53-8A90-F55A12F442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208" y="1345996"/>
            <a:ext cx="9047346" cy="2494483"/>
          </a:xfrm>
        </p:spPr>
        <p:txBody>
          <a:bodyPr/>
          <a:lstStyle/>
          <a:p>
            <a:pPr marL="571500" lvl="0" indent="-5715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(Natten)</a:t>
            </a:r>
          </a:p>
          <a:p>
            <a:pPr marL="571500" lvl="0" indent="-571500">
              <a:lnSpc>
                <a:spcPct val="10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da-DK" sz="36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da-DK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tarttakst på 2.100 kr. til besøgsvagter</a:t>
            </a:r>
            <a:endParaRPr lang="da-DK" sz="4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r>
              <a:rPr lang="da-DK" sz="4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sz="4000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08" y="509128"/>
            <a:ext cx="8660841" cy="511428"/>
          </a:xfrm>
        </p:spPr>
        <p:txBody>
          <a:bodyPr/>
          <a:lstStyle/>
          <a:p>
            <a:r>
              <a:rPr lang="da-DK" sz="4400" b="0" dirty="0">
                <a:solidFill>
                  <a:schemeClr val="accent2"/>
                </a:solidFill>
              </a:rPr>
              <a:t>Økonomi</a:t>
            </a:r>
            <a:endParaRPr lang="da-DK" sz="4400" b="0" dirty="0"/>
          </a:p>
        </p:txBody>
      </p:sp>
    </p:spTree>
    <p:extLst>
      <p:ext uri="{BB962C8B-B14F-4D97-AF65-F5344CB8AC3E}">
        <p14:creationId xmlns:p14="http://schemas.microsoft.com/office/powerpoint/2010/main" val="1511502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804F63-FA23-47A7-889B-B86D6D6E9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174" y="151152"/>
            <a:ext cx="8660841" cy="511428"/>
          </a:xfrm>
        </p:spPr>
        <p:txBody>
          <a:bodyPr/>
          <a:lstStyle/>
          <a:p>
            <a:r>
              <a:rPr lang="da-DK" sz="4000" b="0" dirty="0">
                <a:solidFill>
                  <a:schemeClr val="accent2"/>
                </a:solidFill>
              </a:rPr>
              <a:t>Service – tryghed </a:t>
            </a:r>
            <a:br>
              <a:rPr lang="da-DK" sz="4000" b="0" dirty="0">
                <a:solidFill>
                  <a:schemeClr val="accent2"/>
                </a:solidFill>
              </a:rPr>
            </a:br>
            <a:endParaRPr lang="da-DK" sz="4000" b="0" dirty="0"/>
          </a:p>
        </p:txBody>
      </p:sp>
      <p:pic>
        <p:nvPicPr>
          <p:cNvPr id="3074" name="Billede 2">
            <a:extLst>
              <a:ext uri="{FF2B5EF4-FFF2-40B4-BE49-F238E27FC236}">
                <a16:creationId xmlns:a16="http://schemas.microsoft.com/office/drawing/2014/main" id="{207B2B4A-93C7-4094-8556-EE7077FBF3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74" y="744064"/>
            <a:ext cx="7584306" cy="423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103299"/>
      </p:ext>
    </p:extLst>
  </p:cSld>
  <p:clrMapOvr>
    <a:masterClrMapping/>
  </p:clrMapOvr>
</p:sld>
</file>

<file path=ppt/theme/theme1.xml><?xml version="1.0" encoding="utf-8"?>
<a:theme xmlns:a="http://schemas.openxmlformats.org/drawingml/2006/main" name="PLO-Midtjylland">
  <a:themeElements>
    <a:clrScheme name="PL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D3C8"/>
      </a:accent1>
      <a:accent2>
        <a:srgbClr val="EA5B1B"/>
      </a:accent2>
      <a:accent3>
        <a:srgbClr val="383736"/>
      </a:accent3>
      <a:accent4>
        <a:srgbClr val="9A999A"/>
      </a:accent4>
      <a:accent5>
        <a:srgbClr val="628B79"/>
      </a:accent5>
      <a:accent6>
        <a:srgbClr val="F2D97A"/>
      </a:accent6>
      <a:hlink>
        <a:srgbClr val="0563C1"/>
      </a:hlink>
      <a:folHlink>
        <a:srgbClr val="954F72"/>
      </a:folHlink>
    </a:clrScheme>
    <a:fontScheme name="PL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Widescreen skabelon_16-9_Syddanmark.potx" id="{353E6C5F-292B-45B3-8353-921C273B50F7}" vid="{60F55799-FE78-4A2C-BCF9-1A60EEC343D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PowerPoint_Widescreen skabelon_16-9_Syddanmark</Template>
  <TotalTime>1653</TotalTime>
  <Words>477</Words>
  <Application>Microsoft Office PowerPoint</Application>
  <PresentationFormat>Brugerdefineret</PresentationFormat>
  <Paragraphs>108</Paragraphs>
  <Slides>15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15</vt:i4>
      </vt:variant>
    </vt:vector>
  </HeadingPairs>
  <TitlesOfParts>
    <vt:vector size="20" baseType="lpstr">
      <vt:lpstr>Arial</vt:lpstr>
      <vt:lpstr>Calibri</vt:lpstr>
      <vt:lpstr>Symbol</vt:lpstr>
      <vt:lpstr>Wingdings</vt:lpstr>
      <vt:lpstr>PLO-Midtjylland</vt:lpstr>
      <vt:lpstr>Velkommen til informationsmøde om Lægevagten</vt:lpstr>
      <vt:lpstr>PLO-M’s forhandlingsgruppe</vt:lpstr>
      <vt:lpstr>PLO-M’s oprindelige tilgang til opgaven</vt:lpstr>
      <vt:lpstr>Faglighed</vt:lpstr>
      <vt:lpstr>Øget frivillighed</vt:lpstr>
      <vt:lpstr>Trivsel – arbejdsmiljø I</vt:lpstr>
      <vt:lpstr>Trivsel - arbejdsmiljø II</vt:lpstr>
      <vt:lpstr>Økonomi</vt:lpstr>
      <vt:lpstr>Service – tryghed  </vt:lpstr>
      <vt:lpstr>Service – tryghed  </vt:lpstr>
      <vt:lpstr>Udviklingsspor </vt:lpstr>
      <vt:lpstr>PowerPoint-præsentation</vt:lpstr>
      <vt:lpstr>Processen fremadrettet I</vt:lpstr>
      <vt:lpstr>Processen fremadrettet II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PLO.</dc:title>
  <dc:creator>Annette Klarskov Andersen</dc:creator>
  <cp:lastModifiedBy>Marie Hartmann</cp:lastModifiedBy>
  <cp:revision>151</cp:revision>
  <dcterms:created xsi:type="dcterms:W3CDTF">2021-06-15T06:21:14Z</dcterms:created>
  <dcterms:modified xsi:type="dcterms:W3CDTF">2023-01-11T13:07:18Z</dcterms:modified>
</cp:coreProperties>
</file>