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82" r:id="rId2"/>
    <p:sldId id="285" r:id="rId3"/>
    <p:sldId id="284" r:id="rId4"/>
    <p:sldId id="290" r:id="rId5"/>
    <p:sldId id="283" r:id="rId6"/>
    <p:sldId id="288" r:id="rId7"/>
    <p:sldId id="289" r:id="rId8"/>
    <p:sldId id="286" r:id="rId9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A0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8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59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AB7C76-E77C-4356-96C5-46383CE0FB25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72538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36B23-E41A-4769-A347-EAE91D2B1AE0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75371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da-DK" altLang="en-US" noProof="0" smtClean="0"/>
              <a:t>Klik for at redigere titeltypografi i masteren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da-DK" altLang="en-US" noProof="0" smtClean="0"/>
              <a:t>Klik for at redigere undertiteltypografien i masteren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endParaRPr lang="da-DK" altLang="en-US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endParaRPr lang="da-DK" altLang="en-US"/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fld id="{B1B947A1-5FA4-4116-ACD7-657159B5FA51}" type="slidenum">
              <a:rPr lang="da-DK" altLang="en-US"/>
              <a:pPr/>
              <a:t>‹nr.›</a:t>
            </a:fld>
            <a:endParaRPr lang="da-DK" altLang="en-US"/>
          </a:p>
        </p:txBody>
      </p:sp>
      <p:sp>
        <p:nvSpPr>
          <p:cNvPr id="20071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0071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pic>
        <p:nvPicPr>
          <p:cNvPr id="200713" name="Picture 9" descr="PLOlogo_Pantonefarv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66675"/>
            <a:ext cx="3889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ED198-1DE4-4BCE-BC9D-B734A8C01218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2974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A4AC1-F08F-4B85-A18A-AE22A0F88CED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39573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134F1-CBA3-4D22-9E5C-0449853882F4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6585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F0C2B-9F2C-4041-8107-018EAEE50763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61827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9BA05-0E39-4072-B347-D8C354293B15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06004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25A41-F5F1-4DD3-93D0-22B0CD3B7148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47268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9AA76-C02B-40B8-B8D7-6FD3F3218344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63631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11818-EB30-4FB9-BA3B-2790199CA555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67203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1A2CE-B574-45F6-B78E-4C540F324FA2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47584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A0EB4-CCE8-46EE-A4A5-93112185655B}" type="slidenum">
              <a:rPr lang="da-DK" altLang="en-US"/>
              <a:pPr/>
              <a:t>‹nr.›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72107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da-DK" altLang="en-US"/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C623D2-8FCA-42C1-8269-E0E8BC9704FA}" type="slidenum">
              <a:rPr lang="da-DK" altLang="en-US"/>
              <a:pPr/>
              <a:t>‹nr.›</a:t>
            </a:fld>
            <a:endParaRPr lang="da-DK" altLang="en-US"/>
          </a:p>
        </p:txBody>
      </p:sp>
      <p:sp>
        <p:nvSpPr>
          <p:cNvPr id="199687" name="Freeform 7"/>
          <p:cNvSpPr>
            <a:spLocks noChangeArrowheads="1"/>
          </p:cNvSpPr>
          <p:nvPr/>
        </p:nvSpPr>
        <p:spPr bwMode="auto">
          <a:xfrm>
            <a:off x="468313" y="260350"/>
            <a:ext cx="8164512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FDAA0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99688" name="Line 8"/>
          <p:cNvSpPr>
            <a:spLocks noChangeShapeType="1"/>
          </p:cNvSpPr>
          <p:nvPr/>
        </p:nvSpPr>
        <p:spPr bwMode="auto">
          <a:xfrm>
            <a:off x="468313" y="6165850"/>
            <a:ext cx="8186737" cy="0"/>
          </a:xfrm>
          <a:prstGeom prst="line">
            <a:avLst/>
          </a:prstGeom>
          <a:noFill/>
          <a:ln w="19050">
            <a:solidFill>
              <a:srgbClr val="FDAA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pic>
        <p:nvPicPr>
          <p:cNvPr id="199689" name="Picture 9" descr="PLOlogo_Pantonefarv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66675"/>
            <a:ext cx="3889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DAA03"/>
        </a:buClr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rgbClr val="FDAA03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rgbClr val="FDAA03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rgbClr val="FDAA03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rgbClr val="FDAA03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eger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Oplæg om PLO-K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a-DK" altLang="da-DK" sz="3200" dirty="0">
              <a:latin typeface="Calibri" pitchFamily="34" charset="0"/>
            </a:endParaRPr>
          </a:p>
          <a:p>
            <a:pPr algn="ctr">
              <a:buNone/>
            </a:pPr>
            <a:endParaRPr lang="da-DK" sz="1600" dirty="0">
              <a:latin typeface="Calibri" pitchFamily="34" charset="0"/>
            </a:endParaRPr>
          </a:p>
          <a:p>
            <a:pPr algn="ctr">
              <a:buNone/>
            </a:pPr>
            <a:r>
              <a:rPr lang="da-DK" sz="2400" dirty="0" smtClean="0">
                <a:latin typeface="Calibri" pitchFamily="34" charset="0"/>
              </a:rPr>
              <a:t>Om PLO-K’s organisering, økonomi, opgaver og roller, kontaktperson i PLO-R, samt om PLO’s kommuneudvalg.</a:t>
            </a:r>
            <a:endParaRPr lang="da-DK" sz="2400" dirty="0">
              <a:latin typeface="Calibri" pitchFamily="34" charset="0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1D86-9BF0-405E-A7EB-B5ADBA2AF1F3}" type="slidenum">
              <a:rPr lang="da-DK" altLang="en-US" smtClean="0"/>
              <a:pPr/>
              <a:t>1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6963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PLO-K’s organisering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dirty="0"/>
              <a:t>Der er valg til </a:t>
            </a:r>
            <a:r>
              <a:rPr lang="da-DK" sz="1400" dirty="0" smtClean="0"/>
              <a:t>bestyrelsen </a:t>
            </a:r>
            <a:r>
              <a:rPr lang="da-DK" sz="1400" dirty="0"/>
              <a:t>i PLO-K i </a:t>
            </a:r>
            <a:r>
              <a:rPr lang="da-DK" sz="1400" dirty="0" smtClean="0"/>
              <a:t>januar/februar </a:t>
            </a:r>
            <a:r>
              <a:rPr lang="da-DK" sz="1400" dirty="0"/>
              <a:t>måned i ulige </a:t>
            </a:r>
            <a:r>
              <a:rPr lang="da-DK" sz="1400" dirty="0" smtClean="0"/>
              <a:t>år, dvs. der vælges for 2 år ad </a:t>
            </a:r>
            <a:r>
              <a:rPr lang="da-DK" sz="1400" dirty="0"/>
              <a:t>gangen. Funktionstiden begynder den 1. </a:t>
            </a:r>
            <a:r>
              <a:rPr lang="da-DK" sz="1400" dirty="0" smtClean="0"/>
              <a:t>marts.</a:t>
            </a:r>
          </a:p>
          <a:p>
            <a:endParaRPr lang="da-DK" sz="1400" dirty="0" smtClean="0"/>
          </a:p>
          <a:p>
            <a:r>
              <a:rPr lang="da-DK" sz="1400" dirty="0" smtClean="0"/>
              <a:t>Bestyrelsen </a:t>
            </a:r>
            <a:r>
              <a:rPr lang="da-DK" sz="1400" dirty="0"/>
              <a:t>konstituerer sig umiddelbart efter valget med en formand og en næstformand. </a:t>
            </a:r>
            <a:r>
              <a:rPr lang="da-DK" sz="1400" dirty="0" smtClean="0"/>
              <a:t>Formand, næstformand og evt. bestyrelsesmedlemmer kan fungere i et team, men det er nødvendigt at udpege formand/næstformand, jf. bl.a. deltagelse i Kommunalt-Lægelige Udvalg (KLU).</a:t>
            </a:r>
          </a:p>
          <a:p>
            <a:pPr marL="0" indent="0">
              <a:buNone/>
            </a:pPr>
            <a:endParaRPr lang="da-DK" sz="1400" dirty="0" smtClean="0"/>
          </a:p>
          <a:p>
            <a:r>
              <a:rPr lang="da-DK" sz="1400" dirty="0" smtClean="0"/>
              <a:t>Formandsfunktionen kan maksimalt varetages i 6 </a:t>
            </a:r>
            <a:r>
              <a:rPr lang="da-DK" sz="1400" dirty="0"/>
              <a:t>år. Der er </a:t>
            </a:r>
            <a:r>
              <a:rPr lang="da-DK" sz="1400" dirty="0" smtClean="0"/>
              <a:t>ingen tidsbegrænsning for øvrige </a:t>
            </a:r>
            <a:r>
              <a:rPr lang="da-DK" sz="1400" dirty="0"/>
              <a:t>bestyrelsesmedlemmer i PLO-K.</a:t>
            </a:r>
          </a:p>
          <a:p>
            <a:endParaRPr lang="da-DK" sz="1400" dirty="0"/>
          </a:p>
          <a:p>
            <a:r>
              <a:rPr lang="da-DK" sz="1400" dirty="0" smtClean="0"/>
              <a:t>To medlemmer af PLO-K deltager i KLU. Formanden </a:t>
            </a:r>
            <a:r>
              <a:rPr lang="da-DK" sz="1400" dirty="0"/>
              <a:t>er født </a:t>
            </a:r>
            <a:r>
              <a:rPr lang="da-DK" sz="1400" dirty="0" smtClean="0"/>
              <a:t>medlem, mens det andet medlem vælges blandt bestyrelsen. Andre læger kan deltage ad-hoc, jf. dog honorering. </a:t>
            </a:r>
          </a:p>
          <a:p>
            <a:endParaRPr lang="da-DK" sz="1400" dirty="0"/>
          </a:p>
          <a:p>
            <a:r>
              <a:rPr lang="da-DK" sz="1400" dirty="0" smtClean="0"/>
              <a:t>To læger honoreres af kommunen for deltagende i møder i KLU - formanden og ét andet medlem. Honoraret aftales/forhandles med kommunen.</a:t>
            </a:r>
          </a:p>
          <a:p>
            <a:pPr marL="0" indent="0">
              <a:buNone/>
            </a:pPr>
            <a:endParaRPr lang="da-DK" sz="14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2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7343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PLO-K’s økonomi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5902" y="1124744"/>
            <a:ext cx="8229600" cy="4713287"/>
          </a:xfrm>
        </p:spPr>
        <p:txBody>
          <a:bodyPr/>
          <a:lstStyle/>
          <a:p>
            <a:pPr marL="0" indent="0">
              <a:buNone/>
            </a:pPr>
            <a:endParaRPr lang="da-DK" sz="1400" b="1" dirty="0" smtClean="0"/>
          </a:p>
          <a:p>
            <a:r>
              <a:rPr lang="da-DK" sz="1400" b="1" dirty="0" smtClean="0"/>
              <a:t>Kontingent til </a:t>
            </a:r>
            <a:r>
              <a:rPr lang="da-DK" sz="1400" b="1" dirty="0"/>
              <a:t>PLO-K</a:t>
            </a:r>
          </a:p>
          <a:p>
            <a:r>
              <a:rPr lang="da-DK" sz="1400" dirty="0" smtClean="0"/>
              <a:t>Der betales kontingent </a:t>
            </a:r>
            <a:r>
              <a:rPr lang="da-DK" sz="1400" dirty="0"/>
              <a:t>til brug for dækning af udgifter til drift </a:t>
            </a:r>
            <a:r>
              <a:rPr lang="da-DK" sz="1400" dirty="0" smtClean="0"/>
              <a:t>af PLO-K. Kontingentet fastsættes </a:t>
            </a:r>
            <a:r>
              <a:rPr lang="da-DK" sz="1400" dirty="0"/>
              <a:t>på </a:t>
            </a:r>
            <a:r>
              <a:rPr lang="da-DK" sz="1400" dirty="0" smtClean="0"/>
              <a:t>PLO-K’s generalforsamling. Regnskab godkendes også af </a:t>
            </a:r>
            <a:r>
              <a:rPr lang="da-DK" sz="1400" dirty="0"/>
              <a:t>generalforsamlingen. </a:t>
            </a:r>
          </a:p>
          <a:p>
            <a:r>
              <a:rPr lang="da-DK" sz="1400" dirty="0" smtClean="0"/>
              <a:t>Kontingent </a:t>
            </a:r>
            <a:r>
              <a:rPr lang="da-DK" sz="1400" dirty="0"/>
              <a:t>kan </a:t>
            </a:r>
            <a:r>
              <a:rPr lang="da-DK" sz="1400" dirty="0" smtClean="0"/>
              <a:t>anvendes til </a:t>
            </a:r>
            <a:r>
              <a:rPr lang="da-DK" sz="1400" dirty="0"/>
              <a:t>afholdelse af </a:t>
            </a:r>
            <a:r>
              <a:rPr lang="da-DK" sz="1400" dirty="0" smtClean="0"/>
              <a:t>generalforsamling, bestyrelsesmøder og </a:t>
            </a:r>
            <a:r>
              <a:rPr lang="da-DK" sz="1400" dirty="0"/>
              <a:t>medlemsmøder </a:t>
            </a:r>
            <a:r>
              <a:rPr lang="da-DK" sz="1400" dirty="0" smtClean="0"/>
              <a:t>i øvrigt.</a:t>
            </a:r>
            <a:endParaRPr lang="da-DK" sz="1400" dirty="0"/>
          </a:p>
          <a:p>
            <a:r>
              <a:rPr lang="da-DK" sz="1400" dirty="0" smtClean="0"/>
              <a:t>Kontingentet </a:t>
            </a:r>
            <a:r>
              <a:rPr lang="da-DK" sz="1400" dirty="0"/>
              <a:t>kan ikke anvendes til honorering </a:t>
            </a:r>
            <a:r>
              <a:rPr lang="da-DK" sz="1400" dirty="0" smtClean="0"/>
              <a:t>af PLO-K’s bestyrelse.</a:t>
            </a:r>
          </a:p>
          <a:p>
            <a:pPr marL="0" indent="0">
              <a:buNone/>
            </a:pPr>
            <a:endParaRPr lang="da-DK" sz="1400" dirty="0"/>
          </a:p>
          <a:p>
            <a:r>
              <a:rPr lang="da-DK" sz="1400" b="1" dirty="0" smtClean="0"/>
              <a:t>Honorering af formand/medlemmer af PLO-K</a:t>
            </a:r>
          </a:p>
          <a:p>
            <a:r>
              <a:rPr lang="da-DK" sz="1400" dirty="0" smtClean="0"/>
              <a:t>PLO’s repræsentantskabet fastsætter, som en del af PLO’s budget, honoreringen til formanden for PLO-K.</a:t>
            </a:r>
          </a:p>
          <a:p>
            <a:r>
              <a:rPr lang="da-DK" sz="1400" dirty="0" smtClean="0"/>
              <a:t>Honoraret er fastsat som et grundbeløb på </a:t>
            </a:r>
            <a:r>
              <a:rPr lang="da-DK" sz="1400" dirty="0"/>
              <a:t>15.000 kr. </a:t>
            </a:r>
            <a:r>
              <a:rPr lang="da-DK" sz="1400" dirty="0" smtClean="0"/>
              <a:t>+ 300 </a:t>
            </a:r>
            <a:r>
              <a:rPr lang="da-DK" sz="1400" dirty="0"/>
              <a:t>kr. </a:t>
            </a:r>
            <a:r>
              <a:rPr lang="da-DK" sz="1400" dirty="0" smtClean="0"/>
              <a:t>pr. medlem udover det 40. medlem.</a:t>
            </a:r>
            <a:endParaRPr lang="da-DK" sz="1400" dirty="0"/>
          </a:p>
          <a:p>
            <a:r>
              <a:rPr lang="da-DK" sz="1400" dirty="0"/>
              <a:t>Som udgangspunkt udbetales </a:t>
            </a:r>
            <a:r>
              <a:rPr lang="da-DK" sz="1400" dirty="0" smtClean="0"/>
              <a:t>honoraret til formanden, men PLO-K’s bestyrelse kan beslutte </a:t>
            </a:r>
            <a:r>
              <a:rPr lang="da-DK" sz="1400" dirty="0"/>
              <a:t>en anden </a:t>
            </a:r>
            <a:r>
              <a:rPr lang="da-DK" sz="1400" dirty="0" smtClean="0"/>
              <a:t>fordeling, fx hvor formandsposten varetages af flere/et team.</a:t>
            </a:r>
          </a:p>
          <a:p>
            <a:pPr marL="0" indent="0">
              <a:buNone/>
            </a:pPr>
            <a:endParaRPr lang="da-DK" sz="1400" dirty="0"/>
          </a:p>
          <a:p>
            <a:r>
              <a:rPr lang="da-DK" sz="1400" b="1" dirty="0" smtClean="0"/>
              <a:t>Godtgørelse ved møder med PLO-R</a:t>
            </a:r>
          </a:p>
          <a:p>
            <a:r>
              <a:rPr lang="da-DK" sz="1400" dirty="0" smtClean="0"/>
              <a:t>Udover det faste honorar til formand m.v. ydes også honorar for transporttid (gældende konsulenttakst) og transportudgifter (km-godtgørelse) til ét bestyrelsesmedlem fra PLO-K, som deltager i møder med PLO-R.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3</a:t>
            </a:fld>
            <a:endParaRPr lang="da-DK" altLang="en-US" dirty="0"/>
          </a:p>
        </p:txBody>
      </p:sp>
    </p:spTree>
    <p:extLst>
      <p:ext uri="{BB962C8B-B14F-4D97-AF65-F5344CB8AC3E}">
        <p14:creationId xmlns:p14="http://schemas.microsoft.com/office/powerpoint/2010/main" val="29595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PLO-K’s </a:t>
            </a:r>
            <a:r>
              <a:rPr lang="da-DK" dirty="0" smtClean="0"/>
              <a:t>økonomi </a:t>
            </a:r>
            <a:r>
              <a:rPr lang="da-DK" sz="2400" dirty="0" smtClean="0"/>
              <a:t>fortsat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dirty="0"/>
              <a:t>Der afholdes 2 møder årligt mellem ét medlem af PLO-K og PLO-R. Inviterer PLO-R til yderligere møder, afholder PLO-R udgifterne hertil.</a:t>
            </a:r>
          </a:p>
          <a:p>
            <a:pPr marL="0" indent="0">
              <a:buNone/>
            </a:pPr>
            <a:endParaRPr lang="da-DK" sz="1400" b="1" dirty="0"/>
          </a:p>
          <a:p>
            <a:r>
              <a:rPr lang="da-DK" sz="1400" b="1" dirty="0" smtClean="0"/>
              <a:t>Indbetaling </a:t>
            </a:r>
            <a:r>
              <a:rPr lang="da-DK" sz="1400" b="1" dirty="0"/>
              <a:t>af kontingent og udbetaling af honorar m.v.</a:t>
            </a:r>
          </a:p>
          <a:p>
            <a:r>
              <a:rPr lang="da-DK" sz="1400" dirty="0"/>
              <a:t>Opkrævning af kontingent til </a:t>
            </a:r>
            <a:r>
              <a:rPr lang="da-DK" sz="1400" dirty="0" smtClean="0"/>
              <a:t>PLO-K </a:t>
            </a:r>
            <a:r>
              <a:rPr lang="da-DK" sz="1400" dirty="0"/>
              <a:t>sker typisk sammen med kontingent til Lægeforeningen, men kan også ske på andre </a:t>
            </a:r>
            <a:r>
              <a:rPr lang="da-DK" sz="1400" dirty="0" smtClean="0"/>
              <a:t>måder, besluttet at PLO-K’s bestyrelse.  </a:t>
            </a:r>
            <a:endParaRPr lang="da-DK" sz="1400" b="1" dirty="0"/>
          </a:p>
          <a:p>
            <a:r>
              <a:rPr lang="da-DK" sz="1400" dirty="0"/>
              <a:t>Udbetaling af honorar for transport til møder med PLO-R, sker ved det regionale sekretariat.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4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98953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PLO-K’s opgaver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b="1" dirty="0" smtClean="0"/>
              <a:t>Repræsentere </a:t>
            </a:r>
            <a:r>
              <a:rPr lang="da-DK" sz="1400" b="1" dirty="0"/>
              <a:t>de praktiserende læger i kommunalt-lægelige udvalg (</a:t>
            </a:r>
            <a:r>
              <a:rPr lang="da-DK" sz="1400" b="1" dirty="0" smtClean="0"/>
              <a:t>KLU) </a:t>
            </a:r>
            <a:r>
              <a:rPr lang="da-DK" sz="1400" b="1" dirty="0"/>
              <a:t>(</a:t>
            </a:r>
            <a:r>
              <a:rPr lang="da-DK" sz="1400" b="1" dirty="0" smtClean="0"/>
              <a:t>’skal-opgave’).</a:t>
            </a:r>
            <a:endParaRPr lang="da-DK" sz="1400" b="1" dirty="0"/>
          </a:p>
          <a:p>
            <a:pPr marL="0" indent="0">
              <a:buNone/>
            </a:pPr>
            <a:r>
              <a:rPr lang="da-DK" sz="1400" dirty="0" smtClean="0"/>
              <a:t>Herunder:</a:t>
            </a:r>
          </a:p>
          <a:p>
            <a:r>
              <a:rPr lang="da-DK" sz="1400" dirty="0" smtClean="0"/>
              <a:t>dialog og samarbejde med kommunen, bl.a. i regi af KLU, hvor der holdes møde ca. 2 gange årligt.</a:t>
            </a:r>
          </a:p>
          <a:p>
            <a:r>
              <a:rPr lang="da-DK" sz="1400" dirty="0"/>
              <a:t>forholde sig til den lokale </a:t>
            </a:r>
            <a:r>
              <a:rPr lang="da-DK" sz="1400" dirty="0" smtClean="0"/>
              <a:t>sundhedspolitik, herunder lokale aftaler.</a:t>
            </a:r>
            <a:endParaRPr lang="da-DK" sz="1400" dirty="0"/>
          </a:p>
          <a:p>
            <a:r>
              <a:rPr lang="da-DK" sz="1400" dirty="0" smtClean="0"/>
              <a:t>kontakt og vidensdeling med PLO-R.</a:t>
            </a:r>
            <a:endParaRPr lang="da-DK" sz="1400" dirty="0"/>
          </a:p>
          <a:p>
            <a:endParaRPr lang="da-DK" sz="1400" b="1" dirty="0" smtClean="0"/>
          </a:p>
          <a:p>
            <a:r>
              <a:rPr lang="da-DK" sz="1400" b="1" dirty="0" smtClean="0"/>
              <a:t>De </a:t>
            </a:r>
            <a:r>
              <a:rPr lang="da-DK" sz="1400" b="1" dirty="0"/>
              <a:t>opgaver, der knytter sig til den sociale del af PLO-K’s virke (</a:t>
            </a:r>
            <a:r>
              <a:rPr lang="da-DK" sz="1400" b="1" dirty="0" smtClean="0"/>
              <a:t>’kan-opgave’).</a:t>
            </a:r>
            <a:endParaRPr lang="da-DK" sz="1400" b="1" dirty="0"/>
          </a:p>
          <a:p>
            <a:pPr marL="0" indent="0">
              <a:buNone/>
            </a:pPr>
            <a:r>
              <a:rPr lang="da-DK" sz="1400" dirty="0" smtClean="0"/>
              <a:t>Herunder:</a:t>
            </a:r>
          </a:p>
          <a:p>
            <a:r>
              <a:rPr lang="da-DK" sz="1400" dirty="0" smtClean="0"/>
              <a:t>debatarrangementer m.v. som har til formål at inddrage og skabe sammenhold blandt praktiserende læger i kommunen.</a:t>
            </a:r>
            <a:endParaRPr lang="da-DK" sz="1400" dirty="0"/>
          </a:p>
          <a:p>
            <a:r>
              <a:rPr lang="da-DK" sz="1400" dirty="0" smtClean="0"/>
              <a:t>afholde lokale arrangementer i forhold til rekruttering af kollegaer til almen praksis.</a:t>
            </a:r>
            <a:endParaRPr lang="da-DK" sz="1400" dirty="0"/>
          </a:p>
          <a:p>
            <a:endParaRPr lang="da-DK" sz="14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5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4164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PLO-K, PLO-R og lokale aftaler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b="1" dirty="0" smtClean="0"/>
              <a:t>Lokale aftaler – forpligtende og ikke-forpligtende</a:t>
            </a:r>
            <a:endParaRPr lang="da-DK" sz="1400" b="1" dirty="0"/>
          </a:p>
          <a:p>
            <a:endParaRPr lang="da-DK" sz="1400" b="1" dirty="0" smtClean="0"/>
          </a:p>
          <a:p>
            <a:r>
              <a:rPr lang="da-DK" sz="1400" b="1" dirty="0" smtClean="0"/>
              <a:t>Forpligtende </a:t>
            </a:r>
            <a:r>
              <a:rPr lang="da-DK" sz="1400" b="1" dirty="0"/>
              <a:t>aftaler:</a:t>
            </a:r>
          </a:p>
          <a:p>
            <a:r>
              <a:rPr lang="da-DK" sz="1400" dirty="0" smtClean="0"/>
              <a:t>Lokale forpligtende aftaler, er aftaler som betyder, at de praktiserende læger i kommunen skal handle på en aftalt måde, og hvortil der i visse tilfælde er knyttet særligt honorar.</a:t>
            </a:r>
          </a:p>
          <a:p>
            <a:r>
              <a:rPr lang="da-DK" sz="1400" dirty="0"/>
              <a:t>Lokale aftaler kan omfatte </a:t>
            </a:r>
            <a:r>
              <a:rPr lang="da-DK" sz="1400" dirty="0" smtClean="0"/>
              <a:t>én eller flere kommuner (i regionen) </a:t>
            </a:r>
            <a:r>
              <a:rPr lang="da-DK" sz="1400" dirty="0"/>
              <a:t>og </a:t>
            </a:r>
            <a:r>
              <a:rPr lang="da-DK" sz="1400" dirty="0" smtClean="0"/>
              <a:t>praktiserende læger i kommunen.</a:t>
            </a:r>
            <a:endParaRPr lang="da-DK" sz="1400" b="1" dirty="0" smtClean="0"/>
          </a:p>
          <a:p>
            <a:r>
              <a:rPr lang="da-DK" sz="1400" dirty="0" smtClean="0"/>
              <a:t>Det er </a:t>
            </a:r>
            <a:r>
              <a:rPr lang="da-DK" sz="1400" dirty="0"/>
              <a:t>af </a:t>
            </a:r>
            <a:r>
              <a:rPr lang="da-DK" sz="1400" dirty="0" smtClean="0"/>
              <a:t>PLO-R, som er aftalepart for lokale </a:t>
            </a:r>
            <a:r>
              <a:rPr lang="da-DK" sz="1400" dirty="0"/>
              <a:t>forpligtende </a:t>
            </a:r>
            <a:r>
              <a:rPr lang="da-DK" sz="1400" dirty="0" smtClean="0"/>
              <a:t>aftaler, og PLO-K skal derfor kontakte PLO-R relativt tidligt i forløbet, hvis kommunen ønsker at indgå forpligtende aftale.</a:t>
            </a:r>
          </a:p>
          <a:p>
            <a:r>
              <a:rPr lang="da-DK" sz="1400" dirty="0"/>
              <a:t>For at sikre national </a:t>
            </a:r>
            <a:r>
              <a:rPr lang="da-DK" sz="1400" dirty="0" smtClean="0"/>
              <a:t>koordination, sammenhæng og evt. udbredelse vender </a:t>
            </a:r>
            <a:r>
              <a:rPr lang="da-DK" sz="1400" dirty="0"/>
              <a:t>PLO-R </a:t>
            </a:r>
            <a:r>
              <a:rPr lang="da-DK" sz="1400" dirty="0" smtClean="0"/>
              <a:t>aftaleudkast </a:t>
            </a:r>
            <a:r>
              <a:rPr lang="da-DK" sz="1400" dirty="0"/>
              <a:t>med PLO’s </a:t>
            </a:r>
            <a:r>
              <a:rPr lang="da-DK" sz="1400" dirty="0" smtClean="0"/>
              <a:t>forhandlingsudvalg.</a:t>
            </a:r>
          </a:p>
          <a:p>
            <a:r>
              <a:rPr lang="da-DK" sz="1400" dirty="0"/>
              <a:t>Lokale </a:t>
            </a:r>
            <a:r>
              <a:rPr lang="da-DK" sz="1400" dirty="0" smtClean="0"/>
              <a:t>forpligtende aftaler kan ses på laeger.dk, PLO, ”overenskomst”, ”lokale aftaler”. </a:t>
            </a:r>
            <a:endParaRPr lang="da-DK" sz="1400" b="1" dirty="0" smtClean="0"/>
          </a:p>
          <a:p>
            <a:endParaRPr lang="da-DK" sz="1400" dirty="0"/>
          </a:p>
          <a:p>
            <a:r>
              <a:rPr lang="da-DK" sz="1400" b="1" dirty="0"/>
              <a:t>Ikke-forpligtende aftaler:</a:t>
            </a:r>
          </a:p>
          <a:p>
            <a:r>
              <a:rPr lang="da-DK" sz="1400" dirty="0"/>
              <a:t>Lokale </a:t>
            </a:r>
            <a:r>
              <a:rPr lang="da-DK" sz="1400" dirty="0" smtClean="0"/>
              <a:t>ikke forpligtende aftaler, er aftaler, hvor det er frivilligt om de praktiserende læger i kommunen handler </a:t>
            </a:r>
            <a:r>
              <a:rPr lang="da-DK" sz="1400" dirty="0"/>
              <a:t>på en aftalt måde </a:t>
            </a:r>
            <a:r>
              <a:rPr lang="da-DK" sz="1400" dirty="0" smtClean="0"/>
              <a:t>eller benytter sig af en mulighed.</a:t>
            </a:r>
          </a:p>
          <a:p>
            <a:r>
              <a:rPr lang="da-DK" sz="1400" dirty="0" smtClean="0"/>
              <a:t>Ofte vil frivillige aftaler være projekter, hvor nye samarbejdsformer eller tilbud afprøves.</a:t>
            </a:r>
          </a:p>
          <a:p>
            <a:r>
              <a:rPr lang="da-DK" sz="1400" dirty="0" smtClean="0"/>
              <a:t>PLO-K kan være aftalepart </a:t>
            </a:r>
            <a:r>
              <a:rPr lang="da-DK" sz="1400" dirty="0"/>
              <a:t>for lokale </a:t>
            </a:r>
            <a:r>
              <a:rPr lang="da-DK" sz="1400" dirty="0" smtClean="0"/>
              <a:t>ikke forpligtende </a:t>
            </a:r>
            <a:r>
              <a:rPr lang="da-DK" sz="1400" dirty="0"/>
              <a:t>aftaler, </a:t>
            </a:r>
            <a:r>
              <a:rPr lang="da-DK" sz="1400" dirty="0" smtClean="0"/>
              <a:t>men der opfordres til, at PLO-R inddrages.</a:t>
            </a:r>
            <a:endParaRPr lang="da-DK" sz="14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6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7557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PLO’s Kommuneudvalg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dirty="0" smtClean="0"/>
              <a:t>PLO’s bestyrelsen kan nedsætte en række udvalg under bestyrelsen.</a:t>
            </a:r>
          </a:p>
          <a:p>
            <a:r>
              <a:rPr lang="da-DK" sz="1400" dirty="0" smtClean="0"/>
              <a:t>Bestyrelsen har nedsat et kommuneudvalg, hvor op til 3 bestyrelsesmedlemmer og et medlem fra hvert PLO-R deltager. Udvalgets formand er et medlem af PLO’s bestyrelse.</a:t>
            </a:r>
          </a:p>
          <a:p>
            <a:endParaRPr lang="da-DK" sz="1400" dirty="0" smtClean="0"/>
          </a:p>
          <a:p>
            <a:r>
              <a:rPr lang="da-DK" sz="1400" b="1" dirty="0" smtClean="0"/>
              <a:t>Hovedopgaverne </a:t>
            </a:r>
            <a:r>
              <a:rPr lang="da-DK" sz="1400" b="1" dirty="0"/>
              <a:t>for </a:t>
            </a:r>
            <a:r>
              <a:rPr lang="da-DK" sz="1400" b="1" dirty="0" smtClean="0"/>
              <a:t>kommuneudvalget er,</a:t>
            </a:r>
            <a:r>
              <a:rPr lang="da-DK" sz="1400" dirty="0"/>
              <a:t/>
            </a:r>
            <a:br>
              <a:rPr lang="da-DK" sz="1400" dirty="0"/>
            </a:br>
            <a:r>
              <a:rPr lang="da-DK" sz="1400" b="1" dirty="0" smtClean="0"/>
              <a:t>at</a:t>
            </a:r>
            <a:r>
              <a:rPr lang="da-DK" sz="1400" dirty="0"/>
              <a:t> </a:t>
            </a:r>
            <a:r>
              <a:rPr lang="da-DK" sz="1400" dirty="0" smtClean="0"/>
              <a:t>understøtte dialog og samarbejde mellem PLO-K og PLO-R,</a:t>
            </a:r>
            <a:r>
              <a:rPr lang="da-DK" sz="1400" dirty="0"/>
              <a:t/>
            </a:r>
            <a:br>
              <a:rPr lang="da-DK" sz="1400" dirty="0"/>
            </a:br>
            <a:r>
              <a:rPr lang="da-DK" sz="1400" b="1" dirty="0"/>
              <a:t>at</a:t>
            </a:r>
            <a:r>
              <a:rPr lang="da-DK" sz="1400" dirty="0"/>
              <a:t> </a:t>
            </a:r>
            <a:r>
              <a:rPr lang="da-DK" sz="1400" dirty="0" smtClean="0"/>
              <a:t>indsamle, undersøge og skabe overblik over samarbejdet mellem praktiserende læger og kommunerne,</a:t>
            </a:r>
            <a:r>
              <a:rPr lang="da-DK" sz="1400" dirty="0"/>
              <a:t/>
            </a:r>
            <a:br>
              <a:rPr lang="da-DK" sz="1400" dirty="0"/>
            </a:br>
            <a:r>
              <a:rPr lang="da-DK" sz="1400" b="1" dirty="0"/>
              <a:t>at</a:t>
            </a:r>
            <a:r>
              <a:rPr lang="da-DK" sz="1400" dirty="0"/>
              <a:t> </a:t>
            </a:r>
            <a:r>
              <a:rPr lang="da-DK" sz="1400" dirty="0" smtClean="0"/>
              <a:t>drøfte, anbefale samt yde rådgivning til bestyrelsen om initiativer og indsatser i forhold til tilbud og samarbejde med kommunerne, samt</a:t>
            </a:r>
            <a:r>
              <a:rPr lang="da-DK" sz="1400" dirty="0"/>
              <a:t/>
            </a:r>
            <a:br>
              <a:rPr lang="da-DK" sz="1400" dirty="0"/>
            </a:br>
            <a:r>
              <a:rPr lang="da-DK" sz="1400" b="1" dirty="0"/>
              <a:t>at</a:t>
            </a:r>
            <a:r>
              <a:rPr lang="da-DK" sz="1400" dirty="0"/>
              <a:t> </a:t>
            </a:r>
            <a:r>
              <a:rPr lang="da-DK" sz="1400" dirty="0" smtClean="0"/>
              <a:t>følge og rådgive om implementering og opfølgning af nationale og lokale aftaler </a:t>
            </a:r>
            <a:r>
              <a:rPr lang="da-DK" sz="1400" dirty="0"/>
              <a:t>og </a:t>
            </a:r>
            <a:r>
              <a:rPr lang="da-DK" sz="1400" dirty="0" smtClean="0"/>
              <a:t>samarbejde i øvrigt.</a:t>
            </a:r>
            <a:endParaRPr lang="da-DK" sz="14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7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73822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PLO-K – Kontakt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b="1" dirty="0" smtClean="0"/>
              <a:t>Sekretariatsbistand</a:t>
            </a:r>
          </a:p>
          <a:p>
            <a:r>
              <a:rPr lang="da-DK" sz="1400" dirty="0" smtClean="0"/>
              <a:t>PLO-K, herunder særligt bestyrelsen/formanden, kan bruge de regionale sekretariater. </a:t>
            </a:r>
          </a:p>
          <a:p>
            <a:r>
              <a:rPr lang="da-DK" sz="1400" dirty="0"/>
              <a:t>PLO-K, herunder særligt bestyrelsen/formanden, kan </a:t>
            </a:r>
            <a:r>
              <a:rPr lang="da-DK" sz="1400" dirty="0" smtClean="0"/>
              <a:t>også søge </a:t>
            </a:r>
            <a:r>
              <a:rPr lang="da-DK" sz="1400" dirty="0"/>
              <a:t>rådgivning </a:t>
            </a:r>
            <a:r>
              <a:rPr lang="da-DK" sz="1400" dirty="0" smtClean="0"/>
              <a:t>i PLO’s centrale sekretariat.</a:t>
            </a:r>
          </a:p>
          <a:p>
            <a:pPr marL="0" indent="0">
              <a:buNone/>
            </a:pPr>
            <a:endParaRPr lang="da-DK" sz="1400" dirty="0" smtClean="0"/>
          </a:p>
          <a:p>
            <a:r>
              <a:rPr lang="da-DK" sz="1400" b="1" dirty="0" smtClean="0"/>
              <a:t>Kollega/politisk kontaktperson i PLO-R</a:t>
            </a:r>
          </a:p>
          <a:p>
            <a:r>
              <a:rPr lang="da-DK" sz="1400" dirty="0" smtClean="0"/>
              <a:t>PLO-R udpeger en kontaktperson for hvert PLO-K</a:t>
            </a:r>
          </a:p>
          <a:p>
            <a:r>
              <a:rPr lang="da-DK" sz="1400" dirty="0" smtClean="0"/>
              <a:t>Jeres kontaktperson er:</a:t>
            </a:r>
          </a:p>
          <a:p>
            <a:pPr marL="0" indent="0">
              <a:buNone/>
            </a:pPr>
            <a:r>
              <a:rPr lang="da-DK" sz="1400" dirty="0"/>
              <a:t>	</a:t>
            </a:r>
            <a:r>
              <a:rPr lang="da-DK" sz="1400" dirty="0" smtClean="0"/>
              <a:t>Navn: </a:t>
            </a:r>
            <a:r>
              <a:rPr lang="da-DK" sz="1400" dirty="0" err="1" smtClean="0"/>
              <a:t>xxxxx</a:t>
            </a:r>
            <a:r>
              <a:rPr lang="da-DK" sz="1400" dirty="0" smtClean="0"/>
              <a:t> </a:t>
            </a:r>
            <a:r>
              <a:rPr lang="da-DK" sz="1400" dirty="0" err="1" smtClean="0"/>
              <a:t>xxxx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dirty="0"/>
              <a:t>	</a:t>
            </a:r>
            <a:r>
              <a:rPr lang="da-DK" sz="1400" dirty="0" smtClean="0"/>
              <a:t>mail: </a:t>
            </a:r>
            <a:r>
              <a:rPr lang="da-DK" sz="1400" dirty="0" err="1" smtClean="0"/>
              <a:t>xxxx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dirty="0"/>
              <a:t>	</a:t>
            </a:r>
            <a:r>
              <a:rPr lang="da-DK" sz="1400" dirty="0" smtClean="0"/>
              <a:t>mobil: </a:t>
            </a:r>
            <a:r>
              <a:rPr lang="da-DK" sz="1400" dirty="0" err="1" smtClean="0"/>
              <a:t>xxxx</a:t>
            </a:r>
            <a:endParaRPr lang="da-DK" sz="1400" dirty="0" smtClean="0"/>
          </a:p>
          <a:p>
            <a:pPr marL="0" indent="0">
              <a:buNone/>
            </a:pPr>
            <a:endParaRPr lang="da-DK" sz="1400" dirty="0" smtClean="0"/>
          </a:p>
          <a:p>
            <a:r>
              <a:rPr lang="da-DK" sz="1400" b="1" dirty="0" smtClean="0"/>
              <a:t>Yderligere information</a:t>
            </a:r>
            <a:endParaRPr lang="da-DK" sz="1400" b="1" dirty="0"/>
          </a:p>
          <a:p>
            <a:r>
              <a:rPr lang="da-DK" sz="1400" dirty="0" smtClean="0">
                <a:hlinkClick r:id="rId2"/>
              </a:rPr>
              <a:t>www.laeger.dk</a:t>
            </a:r>
            <a:r>
              <a:rPr lang="da-DK" sz="1400" dirty="0" smtClean="0"/>
              <a:t>, PLO, under ”samarbejde med kommuner”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34F1-CBA3-4D22-9E5C-0449853882F4}" type="slidenum">
              <a:rPr lang="da-DK" altLang="en-US" smtClean="0"/>
              <a:pPr/>
              <a:t>8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8272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1060</TotalTime>
  <Words>819</Words>
  <Application>Microsoft Office PowerPoint</Application>
  <PresentationFormat>Skærmshow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Garamond</vt:lpstr>
      <vt:lpstr>Wingdings</vt:lpstr>
      <vt:lpstr>Kant</vt:lpstr>
      <vt:lpstr>Oplæg om PLO-K</vt:lpstr>
      <vt:lpstr>PLO-K’s organisering</vt:lpstr>
      <vt:lpstr>PLO-K’s økonomi</vt:lpstr>
      <vt:lpstr>PLO-K’s økonomi fortsat</vt:lpstr>
      <vt:lpstr>PLO-K’s opgaver </vt:lpstr>
      <vt:lpstr>PLO-K, PLO-R og lokale aftaler</vt:lpstr>
      <vt:lpstr>PLO’s Kommuneudvalg </vt:lpstr>
      <vt:lpstr>PLO-K – Kontakt </vt:lpstr>
    </vt:vector>
  </TitlesOfParts>
  <Company>PLO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Marianne Søgaard</dc:creator>
  <cp:lastModifiedBy>Charlotte Kiil Poulsen</cp:lastModifiedBy>
  <cp:revision>147</cp:revision>
  <dcterms:created xsi:type="dcterms:W3CDTF">2005-03-07T08:31:41Z</dcterms:created>
  <dcterms:modified xsi:type="dcterms:W3CDTF">2017-03-28T16:06:52Z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th">
    <vt:lpwstr>C:\Users\gna\AppData\Local\Temp\SJ20131001061600112 [DOR624657].PPT</vt:lpwstr>
  </property>
  <property fmtid="{D5CDD505-2E9C-101B-9397-08002B2CF9AE}" pid="3" name="title">
    <vt:lpwstr>PLO's PowerPoint skabelon - godkendt på konsulentmøde 30-05-2012</vt:lpwstr>
  </property>
  <property fmtid="{D5CDD505-2E9C-101B-9397-08002B2CF9AE}" pid="4" name="command">
    <vt:lpwstr/>
  </property>
</Properties>
</file>