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sldIdLst>
    <p:sldId id="260" r:id="rId2"/>
    <p:sldId id="271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7630" autoAdjust="0"/>
  </p:normalViewPr>
  <p:slideViewPr>
    <p:cSldViewPr>
      <p:cViewPr varScale="1">
        <p:scale>
          <a:sx n="86" d="100"/>
          <a:sy n="86" d="100"/>
        </p:scale>
        <p:origin x="23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 altLang="da-DK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a-DK" altLang="da-DK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Click to edit Master text styles</a:t>
            </a:r>
          </a:p>
          <a:p>
            <a:pPr lvl="1"/>
            <a:r>
              <a:rPr lang="da-DK" altLang="da-DK" smtClean="0"/>
              <a:t>Second level</a:t>
            </a:r>
          </a:p>
          <a:p>
            <a:pPr lvl="2"/>
            <a:r>
              <a:rPr lang="da-DK" altLang="da-DK" smtClean="0"/>
              <a:t>Third level</a:t>
            </a:r>
          </a:p>
          <a:p>
            <a:pPr lvl="3"/>
            <a:r>
              <a:rPr lang="da-DK" altLang="da-DK" smtClean="0"/>
              <a:t>Fourth level</a:t>
            </a:r>
          </a:p>
          <a:p>
            <a:pPr lvl="4"/>
            <a:r>
              <a:rPr lang="da-DK" altLang="da-DK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 altLang="da-DK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194C2A0-40CD-4186-9410-687C7C8D5641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7565396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kern="1200" dirty="0" err="1" smtClean="0">
                <a:solidFill>
                  <a:schemeClr val="tx1"/>
                </a:solidFill>
                <a:effectLst/>
                <a:latin typeface="Times" panose="02020603050405020304" pitchFamily="18" charset="0"/>
                <a:ea typeface="+mn-ea"/>
                <a:cs typeface="+mn-cs"/>
              </a:rPr>
              <a:t>Powerpoint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Times" panose="02020603050405020304" pitchFamily="18" charset="0"/>
                <a:ea typeface="+mn-ea"/>
                <a:cs typeface="+mn-cs"/>
              </a:rPr>
              <a:t>-præsentationen er møntet på, at overlægerne selv kan drøfte og diskutere arbejdsmiljøet på deres egen arbejdsplads,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Times" panose="02020603050405020304" pitchFamily="18" charset="0"/>
                <a:ea typeface="+mn-ea"/>
                <a:cs typeface="+mn-cs"/>
              </a:rPr>
              <a:t> herunder i hvilket omfang man lever op til de 10 budskaber om godt arbejdsmiljø, samt hvad man kan gøre bedre for at sikre et godt arbejdsmiljø.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4C2A0-40CD-4186-9410-687C7C8D5641}" type="slidenum">
              <a:rPr lang="da-DK" altLang="da-DK" smtClean="0"/>
              <a:pPr/>
              <a:t>2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481409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i="0" u="none" strike="noStrike" kern="1200" baseline="0" dirty="0" smtClean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rPr>
              <a:t>Jeg giver konstruktive input til politiske og administrative beslutninger. Det betyder, at jeg som overlæge:</a:t>
            </a: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rPr>
              <a:t/>
            </a:r>
            <a:br>
              <a:rPr lang="da-DK" sz="1200" b="0" i="0" u="none" strike="noStrike" kern="1200" baseline="0" dirty="0" smtClean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rPr>
            </a:b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rPr>
              <a:t>• gør opmærksom på faglige og organisatoriske problemer på en konstruktiv måde</a:t>
            </a: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rPr>
              <a:t>• er positiv overfor, at andre kan tænke anderledes</a:t>
            </a: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rPr>
              <a:t>• giver konstruktive input til samarbejdsudvalg og min leder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4C2A0-40CD-4186-9410-687C7C8D5641}" type="slidenum">
              <a:rPr lang="da-DK" altLang="da-DK" smtClean="0"/>
              <a:pPr/>
              <a:t>11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380360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i="0" u="none" strike="noStrike" kern="1200" baseline="0" dirty="0" smtClean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rPr>
              <a:t>Jeg følger de kollegiale regler fra Lægeforeningen. Det betyder, at jeg som overlæge:</a:t>
            </a: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rPr>
              <a:t/>
            </a:r>
            <a:br>
              <a:rPr lang="da-DK" sz="1200" b="0" i="0" u="none" strike="noStrike" kern="1200" baseline="0" dirty="0" smtClean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rPr>
            </a:b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rPr>
              <a:t>• efterlever de kollegiale regler for læger</a:t>
            </a: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rPr>
              <a:t>• gør andre opmærksomme på de kollegiale regler</a:t>
            </a: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rPr>
              <a:t>•</a:t>
            </a:r>
            <a:r>
              <a:rPr lang="da-DK" dirty="0" smtClean="0"/>
              <a:t> har læst de kollegiale regler fra</a:t>
            </a:r>
            <a:r>
              <a:rPr lang="da-DK" baseline="0" dirty="0" smtClean="0"/>
              <a:t> Lægeforeningen: http://www.laeger.dk/portal/page/portal/LAEGERDK/Laegerdk/R%C3%A5dgivning%20og%20regler/ETIK/KOLLEGIALE_REGLER_FOR_LAEGER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4C2A0-40CD-4186-9410-687C7C8D5641}" type="slidenum">
              <a:rPr lang="da-DK" altLang="da-DK" smtClean="0"/>
              <a:pPr/>
              <a:t>12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864036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i="0" u="none" strike="noStrike" kern="1200" baseline="0" dirty="0" smtClean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rPr>
              <a:t>Jeg ser mig selv som rollemodel. Det betyder, at jeg som overlæge:</a:t>
            </a:r>
            <a:br>
              <a:rPr lang="da-DK" sz="1200" b="1" i="0" u="none" strike="noStrike" kern="1200" baseline="0" dirty="0" smtClean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rPr>
            </a:br>
            <a:endParaRPr lang="da-DK" sz="1200" b="1" i="0" u="none" strike="noStrike" kern="1200" baseline="0" dirty="0" smtClean="0">
              <a:solidFill>
                <a:schemeClr val="tx1"/>
              </a:solidFill>
              <a:latin typeface="Times" panose="02020603050405020304" pitchFamily="18" charset="0"/>
              <a:ea typeface="+mn-ea"/>
              <a:cs typeface="+mn-cs"/>
            </a:endParaRP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rPr>
              <a:t>• går forrest som det gode eksempel på ordentlig opførsel</a:t>
            </a: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rPr>
              <a:t>• reflekterer over og udvikler mig som rollemodel</a:t>
            </a: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rPr>
              <a:t>• indser egne fejl og lærer af dem sammen med mine kolleger</a:t>
            </a: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rPr>
              <a:t>• sørger for, at yngre kolleger lærer god kollegial opførsel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4C2A0-40CD-4186-9410-687C7C8D5641}" type="slidenum">
              <a:rPr lang="da-DK" altLang="da-DK" smtClean="0"/>
              <a:pPr/>
              <a:t>3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407481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i="0" u="none" strike="noStrike" kern="1200" baseline="0" dirty="0" smtClean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rPr>
              <a:t>Jeg medvirker til den gode stemning. Det betyder, at jeg som overlæge:</a:t>
            </a:r>
            <a:br>
              <a:rPr lang="da-DK" sz="1200" b="1" i="0" u="none" strike="noStrike" kern="1200" baseline="0" dirty="0" smtClean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rPr>
            </a:br>
            <a:endParaRPr lang="da-DK" sz="1200" b="1" i="0" u="none" strike="noStrike" kern="1200" baseline="0" dirty="0" smtClean="0">
              <a:solidFill>
                <a:schemeClr val="tx1"/>
              </a:solidFill>
              <a:latin typeface="Times" panose="02020603050405020304" pitchFamily="18" charset="0"/>
              <a:ea typeface="+mn-ea"/>
              <a:cs typeface="+mn-cs"/>
            </a:endParaRP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rPr>
              <a:t>• hilser på alle kolleger og er positiv</a:t>
            </a: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rPr>
              <a:t>• sørger for at holde en god tone</a:t>
            </a: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rPr>
              <a:t>• skaber rum for refleksion og udvikling</a:t>
            </a: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rPr>
              <a:t>• skaber et miljø, hvor det er tilladt at vise usikkerhed, og hvor spørgsmål efterspørges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4C2A0-40CD-4186-9410-687C7C8D5641}" type="slidenum">
              <a:rPr lang="da-DK" altLang="da-DK" smtClean="0"/>
              <a:pPr/>
              <a:t>4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354485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i="0" u="none" strike="noStrike" kern="1200" baseline="0" dirty="0" smtClean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rPr>
              <a:t>Jeg skaber trivsel og fællesskab. Det betyder, at jeg som overlæge:</a:t>
            </a: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rPr>
              <a:t/>
            </a:r>
            <a:br>
              <a:rPr lang="da-DK" sz="1200" b="0" i="0" u="none" strike="noStrike" kern="1200" baseline="0" dirty="0" smtClean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rPr>
            </a:b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rPr>
              <a:t>• ser det som en styrke, at vi ikke alle er ens</a:t>
            </a: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rPr>
              <a:t>• holder øje med, hvordan min kollega trives</a:t>
            </a: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rPr>
              <a:t>• deltager i sociale aktiviteter</a:t>
            </a: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rPr>
              <a:t>• inddrager andre i fællesskabet, aktiviteter og dialoger.</a:t>
            </a: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rPr>
              <a:t>• inddrager andre i mine overvejelser om løsninger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4C2A0-40CD-4186-9410-687C7C8D5641}" type="slidenum">
              <a:rPr lang="da-DK" altLang="da-DK" smtClean="0"/>
              <a:pPr/>
              <a:t>5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534599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i="0" u="none" strike="noStrike" kern="1200" baseline="0" dirty="0" smtClean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rPr>
              <a:t>Jeg anerkender kolleger og deres arbejde. Det betyder, at jeg som overlæge:</a:t>
            </a:r>
            <a:br>
              <a:rPr lang="da-DK" sz="1200" b="1" i="0" u="none" strike="noStrike" kern="1200" baseline="0" dirty="0" smtClean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rPr>
            </a:br>
            <a:endParaRPr lang="da-DK" sz="1200" b="1" i="0" u="none" strike="noStrike" kern="1200" baseline="0" dirty="0" smtClean="0">
              <a:solidFill>
                <a:schemeClr val="tx1"/>
              </a:solidFill>
              <a:latin typeface="Times" panose="02020603050405020304" pitchFamily="18" charset="0"/>
              <a:ea typeface="+mn-ea"/>
              <a:cs typeface="+mn-cs"/>
            </a:endParaRP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rPr>
              <a:t>• giver konstruktiv kritik</a:t>
            </a: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rPr>
              <a:t>• anerkender andres indsats</a:t>
            </a: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rPr>
              <a:t>• accepterer mangfoldighed blandt kolleger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4C2A0-40CD-4186-9410-687C7C8D5641}" type="slidenum">
              <a:rPr lang="da-DK" altLang="da-DK" smtClean="0"/>
              <a:pPr/>
              <a:t>6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882402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i="0" u="none" strike="noStrike" kern="1200" baseline="0" dirty="0" smtClean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rPr>
              <a:t>Jeg tolererer ikke mobning. Det betyder, at jeg som overlæge:</a:t>
            </a:r>
            <a:br>
              <a:rPr lang="da-DK" sz="1200" b="1" i="0" u="none" strike="noStrike" kern="1200" baseline="0" dirty="0" smtClean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rPr>
            </a:br>
            <a:endParaRPr lang="da-DK" sz="1200" b="1" i="0" u="none" strike="noStrike" kern="1200" baseline="0" dirty="0" smtClean="0">
              <a:solidFill>
                <a:schemeClr val="tx1"/>
              </a:solidFill>
              <a:latin typeface="Times" panose="02020603050405020304" pitchFamily="18" charset="0"/>
              <a:ea typeface="+mn-ea"/>
              <a:cs typeface="+mn-cs"/>
            </a:endParaRP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rPr>
              <a:t>• ikke selv mobber</a:t>
            </a: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rPr>
              <a:t>• stopper mobning ved at gå i dialog med mobberen</a:t>
            </a: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rPr>
              <a:t>• inddrager ledelsen, hvis det ikke hjælper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4C2A0-40CD-4186-9410-687C7C8D5641}" type="slidenum">
              <a:rPr lang="da-DK" altLang="da-DK" smtClean="0"/>
              <a:pPr/>
              <a:t>7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610875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i="0" u="none" strike="noStrike" kern="1200" baseline="0" smtClean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rPr>
              <a:t>Jeg medvirker til dialog og til at stoppe sladder. Det betyder, at jeg som overlæge:</a:t>
            </a:r>
            <a:br>
              <a:rPr lang="da-DK" sz="1200" b="1" i="0" u="none" strike="noStrike" kern="1200" baseline="0" smtClean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rPr>
            </a:br>
            <a:endParaRPr lang="da-DK" sz="1200" b="1" i="0" u="none" strike="noStrike" kern="1200" baseline="0" smtClean="0">
              <a:solidFill>
                <a:schemeClr val="tx1"/>
              </a:solidFill>
              <a:latin typeface="Times" panose="02020603050405020304" pitchFamily="18" charset="0"/>
              <a:ea typeface="+mn-ea"/>
              <a:cs typeface="+mn-cs"/>
            </a:endParaRPr>
          </a:p>
          <a:p>
            <a:r>
              <a:rPr lang="da-DK" sz="1200" b="0" i="0" u="none" strike="noStrike" kern="1200" baseline="0" smtClean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rPr>
              <a:t>• ikke deltager i sladder</a:t>
            </a:r>
          </a:p>
          <a:p>
            <a:r>
              <a:rPr lang="da-DK" sz="1200" b="0" i="0" u="none" strike="noStrike" kern="1200" baseline="0" smtClean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rPr>
              <a:t>• siger fra, når jeg møder bagtaleri</a:t>
            </a:r>
          </a:p>
          <a:p>
            <a:r>
              <a:rPr lang="da-DK" sz="1200" b="0" i="0" u="none" strike="noStrike" kern="1200" baseline="0" smtClean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rPr>
              <a:t>• taler ikke om, men med mine kolleger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4C2A0-40CD-4186-9410-687C7C8D5641}" type="slidenum">
              <a:rPr lang="da-DK" altLang="da-DK" smtClean="0"/>
              <a:pPr/>
              <a:t>8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286545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i="0" u="none" strike="noStrike" kern="1200" baseline="0" dirty="0" smtClean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rPr>
              <a:t>Jeg stiller krav til et godt fysisk arbejdsmiljø. Det betyder, at jeg som overlæge:</a:t>
            </a:r>
            <a:br>
              <a:rPr lang="da-DK" sz="1200" b="1" i="0" u="none" strike="noStrike" kern="1200" baseline="0" dirty="0" smtClean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rPr>
            </a:br>
            <a:endParaRPr lang="da-DK" sz="1200" b="1" i="0" u="none" strike="noStrike" kern="1200" baseline="0" dirty="0" smtClean="0">
              <a:solidFill>
                <a:schemeClr val="tx1"/>
              </a:solidFill>
              <a:latin typeface="Times" panose="02020603050405020304" pitchFamily="18" charset="0"/>
              <a:ea typeface="+mn-ea"/>
              <a:cs typeface="+mn-cs"/>
            </a:endParaRP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rPr>
              <a:t>• gør opmærksom på nødvendigheden af gode fysiske rammer</a:t>
            </a: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rPr>
              <a:t>• holder øje med sikkerheden i mit daglige arbejde</a:t>
            </a: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rPr>
              <a:t>• giver input til min arbejdsmiljørepræsentant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4C2A0-40CD-4186-9410-687C7C8D5641}" type="slidenum">
              <a:rPr lang="da-DK" altLang="da-DK" smtClean="0"/>
              <a:pPr/>
              <a:t>9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144403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i="0" u="none" strike="noStrike" kern="1200" baseline="0" dirty="0" smtClean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rPr>
              <a:t>Jeg konfronterer dem, der skaber dårligt arbejdsmiljø. Det betyder, at jeg som overlæge:</a:t>
            </a: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rPr>
              <a:t/>
            </a:r>
            <a:br>
              <a:rPr lang="da-DK" sz="1200" b="0" i="0" u="none" strike="noStrike" kern="1200" baseline="0" dirty="0" smtClean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rPr>
            </a:b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rPr>
              <a:t>• gør opmærksom på kodeks for godt arbejdsmiljø</a:t>
            </a: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rPr>
              <a:t>• går i dialog, hvis jeg møder kolleger, der ikke opfører sig ordentligt</a:t>
            </a: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rPr>
              <a:t>• giver input til min leder for at skabe et godt arbejdsmiljø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4C2A0-40CD-4186-9410-687C7C8D5641}" type="slidenum">
              <a:rPr lang="da-DK" altLang="da-DK" smtClean="0"/>
              <a:pPr/>
              <a:t>10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537257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3538" y="2743200"/>
            <a:ext cx="5334000" cy="914400"/>
          </a:xfrm>
        </p:spPr>
        <p:txBody>
          <a:bodyPr anchor="b"/>
          <a:lstStyle>
            <a:lvl1pPr>
              <a:defRPr sz="2800"/>
            </a:lvl1pPr>
          </a:lstStyle>
          <a:p>
            <a:pPr lvl="0"/>
            <a:r>
              <a:rPr lang="da-DK" altLang="da-DK" noProof="0" smtClean="0"/>
              <a:t>Klik for at redigere i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9888" y="3733800"/>
            <a:ext cx="5334000" cy="175260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da-DK" altLang="da-DK" noProof="0" smtClean="0"/>
              <a:t>Klik for at redigere i master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-473075" y="-1539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a-DK" altLang="da-DK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0" y="1196975"/>
            <a:ext cx="9144000" cy="0"/>
          </a:xfrm>
          <a:prstGeom prst="line">
            <a:avLst/>
          </a:prstGeom>
          <a:noFill/>
          <a:ln w="3175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0" y="2590800"/>
            <a:ext cx="9144000" cy="0"/>
          </a:xfrm>
          <a:prstGeom prst="line">
            <a:avLst/>
          </a:prstGeom>
          <a:noFill/>
          <a:ln w="3175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 flipV="1">
            <a:off x="6383338" y="0"/>
            <a:ext cx="0" cy="6858000"/>
          </a:xfrm>
          <a:prstGeom prst="line">
            <a:avLst/>
          </a:prstGeom>
          <a:noFill/>
          <a:ln w="3175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pic>
        <p:nvPicPr>
          <p:cNvPr id="3094" name="Picture 22" descr="Logo_udkas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476250"/>
            <a:ext cx="10795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7DC9A-9F90-4004-9212-91FD1DA6F583}" type="slidenum">
              <a:rPr lang="da-DK" altLang="da-DK"/>
              <a:pPr/>
              <a:t>‹nr.›</a:t>
            </a:fld>
            <a:endParaRPr lang="da-DK" altLang="da-DK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572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153150" y="476250"/>
            <a:ext cx="1943100" cy="54832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323850" y="476250"/>
            <a:ext cx="5676900" cy="54832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8E328-0E28-4058-A647-DFE4210ED17E}" type="slidenum">
              <a:rPr lang="da-DK" altLang="da-DK"/>
              <a:pPr/>
              <a:t>‹nr.›</a:t>
            </a:fld>
            <a:endParaRPr lang="da-DK" altLang="da-DK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930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3A20B-CE56-4862-88CF-0DA8F20772BA}" type="slidenum">
              <a:rPr lang="da-DK" altLang="da-DK"/>
              <a:pPr/>
              <a:t>‹nr.›</a:t>
            </a:fld>
            <a:endParaRPr lang="da-DK" altLang="da-DK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0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4473F-A05F-4CB6-9590-A14D9B145FF0}" type="slidenum">
              <a:rPr lang="da-DK" altLang="da-DK"/>
              <a:pPr/>
              <a:t>‹nr.›</a:t>
            </a:fld>
            <a:endParaRPr lang="da-DK" altLang="da-DK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098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323850" y="1844675"/>
            <a:ext cx="3810000" cy="41148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286250" y="1844675"/>
            <a:ext cx="3810000" cy="41148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68D4B-0C90-489B-A090-242747F27DF5}" type="slidenum">
              <a:rPr lang="da-DK" altLang="da-DK"/>
              <a:pPr/>
              <a:t>‹nr.›</a:t>
            </a:fld>
            <a:endParaRPr lang="da-DK" altLang="da-DK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323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E5378-5AF8-435B-9A5E-849FB8BFE039}" type="slidenum">
              <a:rPr lang="da-DK" altLang="da-DK"/>
              <a:pPr/>
              <a:t>‹nr.›</a:t>
            </a:fld>
            <a:endParaRPr lang="da-DK" altLang="da-DK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70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11655-80C6-42EA-BAF7-78495E9DC2C3}" type="slidenum">
              <a:rPr lang="da-DK" altLang="da-DK"/>
              <a:pPr/>
              <a:t>‹nr.›</a:t>
            </a:fld>
            <a:endParaRPr lang="da-DK" altLang="da-DK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337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1428A-9C8B-448F-BFB7-F5BD17E4E1BC}" type="slidenum">
              <a:rPr lang="da-DK" altLang="da-DK"/>
              <a:pPr/>
              <a:t>‹nr.›</a:t>
            </a:fld>
            <a:endParaRPr lang="da-DK" altLang="da-DK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823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B1963-1FFC-4FF2-84AD-99498F28435A}" type="slidenum">
              <a:rPr lang="da-DK" altLang="da-DK"/>
              <a:pPr/>
              <a:t>‹nr.›</a:t>
            </a:fld>
            <a:endParaRPr lang="da-DK" altLang="da-DK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137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0AD43-781A-4DC1-AB78-95936067D60B}" type="slidenum">
              <a:rPr lang="da-DK" altLang="da-DK"/>
              <a:pPr/>
              <a:t>‹nr.›</a:t>
            </a:fld>
            <a:endParaRPr lang="da-DK" altLang="da-DK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62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476250"/>
            <a:ext cx="65182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i master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844675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i master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3538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a-DK" alt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a-DK" alt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008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3366"/>
                </a:solidFill>
                <a:latin typeface="+mn-lt"/>
              </a:defRPr>
            </a:lvl1pPr>
          </a:lstStyle>
          <a:p>
            <a:fld id="{8F9C9B0D-7FA4-4AA2-AA00-A9B5784013ED}" type="slidenum">
              <a:rPr lang="da-DK" altLang="da-DK"/>
              <a:pPr/>
              <a:t>‹nr.›</a:t>
            </a:fld>
            <a:endParaRPr lang="da-DK" altLang="da-DK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175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pic>
        <p:nvPicPr>
          <p:cNvPr id="1038" name="Picture 14" descr="Logo_udkast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476250"/>
            <a:ext cx="10795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B Frutiger Bold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B Frutiger Bold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B Frutiger Bold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B Frutiger Bold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B Frutiger 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B Frutiger 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B Frutiger 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B Frutiger Bold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0000"/>
        <a:buChar char="•"/>
        <a:defRPr sz="2800" kern="1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0000"/>
        <a:buChar char="•"/>
        <a:defRPr sz="2400" kern="1200">
          <a:solidFill>
            <a:srgbClr val="003366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Char char="•"/>
        <a:defRPr sz="2000" kern="1200">
          <a:solidFill>
            <a:srgbClr val="003366"/>
          </a:solidFill>
          <a:latin typeface="+mn-lt"/>
          <a:ea typeface="+mn-ea"/>
          <a:cs typeface="+mn-cs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SzPct val="70000"/>
        <a:buChar char="•"/>
        <a:defRPr sz="2000" kern="1200">
          <a:solidFill>
            <a:srgbClr val="003366"/>
          </a:solidFill>
          <a:latin typeface="+mn-lt"/>
          <a:ea typeface="+mn-ea"/>
          <a:cs typeface="+mn-cs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SzPct val="70000"/>
        <a:buChar char="•"/>
        <a:defRPr sz="2000" kern="1200">
          <a:solidFill>
            <a:srgbClr val="0033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3538" y="3048000"/>
            <a:ext cx="5334000" cy="914400"/>
          </a:xfrm>
        </p:spPr>
        <p:txBody>
          <a:bodyPr/>
          <a:lstStyle/>
          <a:p>
            <a:r>
              <a:rPr lang="da-DK" altLang="da-DK" dirty="0" smtClean="0"/>
              <a:t>Kodeks for godt arbejdsmiljø</a:t>
            </a:r>
            <a:endParaRPr lang="da-DK" altLang="da-DK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97313"/>
            <a:ext cx="5631160" cy="1752600"/>
          </a:xfrm>
        </p:spPr>
        <p:txBody>
          <a:bodyPr/>
          <a:lstStyle/>
          <a:p>
            <a:r>
              <a:rPr lang="da-DK" altLang="da-DK" sz="1600" dirty="0" smtClean="0"/>
              <a:t>- 10 budskaber om godt arbejdsmiljø</a:t>
            </a:r>
            <a:endParaRPr lang="da-DK" altLang="da-DK" sz="1600" dirty="0"/>
          </a:p>
          <a:p>
            <a:r>
              <a:rPr lang="da-DK" altLang="da-DK" sz="1600" dirty="0" smtClean="0"/>
              <a:t/>
            </a:r>
            <a:br>
              <a:rPr lang="da-DK" altLang="da-DK" sz="1600" dirty="0" smtClean="0"/>
            </a:br>
            <a:r>
              <a:rPr lang="da-DK" altLang="da-DK" sz="1600" dirty="0" smtClean="0"/>
              <a:t/>
            </a:r>
            <a:br>
              <a:rPr lang="da-DK" altLang="da-DK" sz="1600" dirty="0" smtClean="0"/>
            </a:br>
            <a:r>
              <a:rPr lang="da-DK" altLang="da-DK" sz="1600" dirty="0" smtClean="0"/>
              <a:t/>
            </a:r>
            <a:br>
              <a:rPr lang="da-DK" altLang="da-DK" sz="1600" dirty="0" smtClean="0"/>
            </a:br>
            <a:r>
              <a:rPr lang="da-DK" altLang="da-DK" sz="1600" dirty="0" smtClean="0"/>
              <a:t/>
            </a:r>
            <a:br>
              <a:rPr lang="da-DK" altLang="da-DK" sz="1600" dirty="0" smtClean="0"/>
            </a:br>
            <a:r>
              <a:rPr lang="da-DK" altLang="da-DK" sz="1600" dirty="0" smtClean="0"/>
              <a:t>Udarbejdet af Overlægeforeningens Arbejdsmiljøudvalg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7632526" cy="1143000"/>
          </a:xfrm>
        </p:spPr>
        <p:txBody>
          <a:bodyPr/>
          <a:lstStyle/>
          <a:p>
            <a:r>
              <a:rPr lang="da-DK" altLang="da-DK" sz="2300" dirty="0"/>
              <a:t>8</a:t>
            </a:r>
            <a:r>
              <a:rPr lang="da-DK" altLang="da-DK" sz="2300" dirty="0" smtClean="0"/>
              <a:t>) Jeg konfronterer dem, der skaber dårligt arbejdsmiljø</a:t>
            </a:r>
            <a:endParaRPr lang="da-DK" altLang="da-DK" sz="23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268760"/>
            <a:ext cx="5003208" cy="547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8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7632526" cy="1143000"/>
          </a:xfrm>
        </p:spPr>
        <p:txBody>
          <a:bodyPr/>
          <a:lstStyle/>
          <a:p>
            <a:r>
              <a:rPr lang="da-DK" altLang="da-DK" sz="1800" dirty="0" smtClean="0"/>
              <a:t>9) Jeg giver konstruktive input til politiske og administrative beslutninger</a:t>
            </a:r>
            <a:endParaRPr lang="da-DK" altLang="da-DK" sz="18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38711"/>
            <a:ext cx="4433756" cy="561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7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7632526" cy="1143000"/>
          </a:xfrm>
        </p:spPr>
        <p:txBody>
          <a:bodyPr/>
          <a:lstStyle/>
          <a:p>
            <a:r>
              <a:rPr lang="da-DK" altLang="da-DK" sz="2300" dirty="0" smtClean="0"/>
              <a:t>10) Jeg følger de kollegiale regler fra Lægeforeningen</a:t>
            </a:r>
            <a:endParaRPr lang="da-DK" altLang="da-DK" sz="23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altLang="da-DK" sz="2400" dirty="0" smtClean="0"/>
              <a:t>De kollegiale regler pålægger Lægeforeningens medlemmer at leve op til nogle adfærdsmæssige standarder for, hvordan man forventes at opføre sig.</a:t>
            </a:r>
          </a:p>
          <a:p>
            <a:r>
              <a:rPr lang="da-DK" altLang="da-DK" sz="2400" dirty="0" smtClean="0"/>
              <a:t>Læger er forpligtede til at medvirke til en lægekultur præget af gensidig respekt, kollegialitet og et godt psykisk arbejdsmiljø.</a:t>
            </a:r>
          </a:p>
          <a:p>
            <a:r>
              <a:rPr lang="da-DK" altLang="da-DK" sz="2400" dirty="0"/>
              <a:t>Reglerne skal sikre, at lægestanden fremstår som en fri og uafhængig lægestand, hvis integritet også bygger på respekt for de regler, lægestanden selv har </a:t>
            </a:r>
            <a:r>
              <a:rPr lang="da-DK" altLang="da-DK" sz="2400" dirty="0" smtClean="0"/>
              <a:t>opstillet.</a:t>
            </a:r>
          </a:p>
          <a:p>
            <a:r>
              <a:rPr lang="da-DK" altLang="da-DK" sz="2400" dirty="0" smtClean="0"/>
              <a:t>Læs de kollegiale regler på www.læger.dk</a:t>
            </a:r>
            <a:endParaRPr lang="da-DK" altLang="da-DK" sz="2400" dirty="0"/>
          </a:p>
        </p:txBody>
      </p:sp>
    </p:spTree>
    <p:extLst>
      <p:ext uri="{BB962C8B-B14F-4D97-AF65-F5344CB8AC3E}">
        <p14:creationId xmlns:p14="http://schemas.microsoft.com/office/powerpoint/2010/main" val="178699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476250"/>
            <a:ext cx="7056462" cy="1143000"/>
          </a:xfrm>
        </p:spPr>
        <p:txBody>
          <a:bodyPr/>
          <a:lstStyle/>
          <a:p>
            <a:r>
              <a:rPr lang="da-DK" dirty="0" smtClean="0"/>
              <a:t>10 budskaber om godt arbejdsmiljø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Overlægeforeningen har </a:t>
            </a:r>
            <a:r>
              <a:rPr lang="da-DK" dirty="0" smtClean="0"/>
              <a:t>udarbejdet et </a:t>
            </a:r>
            <a:r>
              <a:rPr lang="da-DK" dirty="0"/>
              <a:t>kodeks for godt arbejdsmiljø</a:t>
            </a:r>
            <a:r>
              <a:rPr lang="da-DK" dirty="0" smtClean="0"/>
              <a:t>.</a:t>
            </a:r>
            <a:br>
              <a:rPr lang="da-DK" dirty="0" smtClean="0"/>
            </a:br>
            <a:endParaRPr lang="da-DK" dirty="0"/>
          </a:p>
          <a:p>
            <a:r>
              <a:rPr lang="da-DK" dirty="0"/>
              <a:t>Målet er at give overlægen </a:t>
            </a:r>
            <a:r>
              <a:rPr lang="da-DK" dirty="0" smtClean="0"/>
              <a:t>anledning til </a:t>
            </a:r>
            <a:r>
              <a:rPr lang="da-DK" dirty="0"/>
              <a:t>at reflektere over sin egen rolle </a:t>
            </a:r>
            <a:r>
              <a:rPr lang="da-DK" dirty="0" smtClean="0"/>
              <a:t>og praksis </a:t>
            </a:r>
            <a:r>
              <a:rPr lang="da-DK" dirty="0"/>
              <a:t>i forhold til at opnå et </a:t>
            </a:r>
            <a:r>
              <a:rPr lang="da-DK" dirty="0" smtClean="0"/>
              <a:t>godt arbejdsmiljø.</a:t>
            </a:r>
            <a:br>
              <a:rPr lang="da-DK" dirty="0" smtClean="0"/>
            </a:br>
            <a:endParaRPr lang="da-DK" dirty="0"/>
          </a:p>
          <a:p>
            <a:r>
              <a:rPr lang="da-DK" dirty="0"/>
              <a:t>Kodekset indeholder </a:t>
            </a:r>
            <a:r>
              <a:rPr lang="da-DK" dirty="0" smtClean="0"/>
              <a:t>10 budskaber med </a:t>
            </a:r>
            <a:r>
              <a:rPr lang="da-DK" dirty="0"/>
              <a:t>gode råd og opfordringer </a:t>
            </a:r>
            <a:r>
              <a:rPr lang="da-DK" dirty="0" smtClean="0"/>
              <a:t>til, hvordan </a:t>
            </a:r>
            <a:r>
              <a:rPr lang="da-DK" dirty="0"/>
              <a:t>I sikrer et godt miljø på </a:t>
            </a:r>
            <a:r>
              <a:rPr lang="da-DK" dirty="0" smtClean="0"/>
              <a:t>jeres arbejdsplads</a:t>
            </a:r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745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 smtClean="0"/>
              <a:t>1) Jeg ser mig selv som rollemodel</a:t>
            </a:r>
            <a:endParaRPr lang="da-DK" altLang="da-DK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331202"/>
            <a:ext cx="3458745" cy="5141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7200478" cy="1143000"/>
          </a:xfrm>
        </p:spPr>
        <p:txBody>
          <a:bodyPr/>
          <a:lstStyle/>
          <a:p>
            <a:r>
              <a:rPr lang="da-DK" altLang="da-DK" dirty="0" smtClean="0"/>
              <a:t>2) Jeg medvirker til den gode stemning</a:t>
            </a:r>
            <a:endParaRPr lang="da-DK" altLang="da-DK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619250"/>
            <a:ext cx="3756254" cy="494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5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 smtClean="0"/>
              <a:t>3) Jeg skaber trivsel og fællesskab</a:t>
            </a:r>
            <a:endParaRPr lang="da-DK" altLang="da-DK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42" y="1622574"/>
            <a:ext cx="3779185" cy="521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7704534" cy="1143000"/>
          </a:xfrm>
        </p:spPr>
        <p:txBody>
          <a:bodyPr/>
          <a:lstStyle/>
          <a:p>
            <a:r>
              <a:rPr lang="da-DK" altLang="da-DK" sz="3000" dirty="0"/>
              <a:t>4</a:t>
            </a:r>
            <a:r>
              <a:rPr lang="da-DK" altLang="da-DK" sz="3000" dirty="0" smtClean="0"/>
              <a:t>) Jeg anerkender kolleger og deres arbejde</a:t>
            </a:r>
            <a:endParaRPr lang="da-DK" altLang="da-DK" sz="30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84784"/>
            <a:ext cx="4488987" cy="529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5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/>
              <a:t>5</a:t>
            </a:r>
            <a:r>
              <a:rPr lang="da-DK" altLang="da-DK" dirty="0" smtClean="0"/>
              <a:t>) Jeg tolererer ikke mobning</a:t>
            </a:r>
            <a:endParaRPr lang="da-DK" altLang="da-DK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06049"/>
            <a:ext cx="4882524" cy="543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7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7632526" cy="1143000"/>
          </a:xfrm>
        </p:spPr>
        <p:txBody>
          <a:bodyPr/>
          <a:lstStyle/>
          <a:p>
            <a:r>
              <a:rPr lang="da-DK" altLang="da-DK" sz="2700" dirty="0" smtClean="0"/>
              <a:t>6) Jeg medvirker til dialog og til at stoppe sladder</a:t>
            </a:r>
            <a:endParaRPr lang="da-DK" altLang="da-DK" sz="27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586870"/>
            <a:ext cx="5434562" cy="523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4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7632526" cy="1143000"/>
          </a:xfrm>
        </p:spPr>
        <p:txBody>
          <a:bodyPr/>
          <a:lstStyle/>
          <a:p>
            <a:r>
              <a:rPr lang="da-DK" altLang="da-DK" sz="2800" dirty="0" smtClean="0"/>
              <a:t>7) Jeg stiller krav til et godt fysisk arbejdsmiljø</a:t>
            </a:r>
            <a:endParaRPr lang="da-DK" altLang="da-DK" sz="28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623524"/>
            <a:ext cx="4845624" cy="50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1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-powerpoint hvid">
  <a:themeElements>
    <a:clrScheme name="FAS-powerpoint hvid 2">
      <a:dk1>
        <a:srgbClr val="003366"/>
      </a:dk1>
      <a:lt1>
        <a:srgbClr val="FFFFFF"/>
      </a:lt1>
      <a:dk2>
        <a:srgbClr val="003366"/>
      </a:dk2>
      <a:lt2>
        <a:srgbClr val="FFFFFF"/>
      </a:lt2>
      <a:accent1>
        <a:srgbClr val="BBDDFF"/>
      </a:accent1>
      <a:accent2>
        <a:srgbClr val="73A2D1"/>
      </a:accent2>
      <a:accent3>
        <a:srgbClr val="FFFFFF"/>
      </a:accent3>
      <a:accent4>
        <a:srgbClr val="002A56"/>
      </a:accent4>
      <a:accent5>
        <a:srgbClr val="DAEBFF"/>
      </a:accent5>
      <a:accent6>
        <a:srgbClr val="6892BD"/>
      </a:accent6>
      <a:hlink>
        <a:srgbClr val="336699"/>
      </a:hlink>
      <a:folHlink>
        <a:srgbClr val="003366"/>
      </a:folHlink>
    </a:clrScheme>
    <a:fontScheme name="FAS-powerpoint hvid">
      <a:majorFont>
        <a:latin typeface="B Frutiger Bold"/>
        <a:ea typeface=""/>
        <a:cs typeface=""/>
      </a:majorFont>
      <a:minorFont>
        <a:latin typeface="R Frutiger Roman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FAS-powerpoint hvid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S-powerpoint hvid 2">
        <a:dk1>
          <a:srgbClr val="003366"/>
        </a:dk1>
        <a:lt1>
          <a:srgbClr val="FFFFFF"/>
        </a:lt1>
        <a:dk2>
          <a:srgbClr val="003366"/>
        </a:dk2>
        <a:lt2>
          <a:srgbClr val="FFFFFF"/>
        </a:lt2>
        <a:accent1>
          <a:srgbClr val="BBDDFF"/>
        </a:accent1>
        <a:accent2>
          <a:srgbClr val="73A2D1"/>
        </a:accent2>
        <a:accent3>
          <a:srgbClr val="FFFFFF"/>
        </a:accent3>
        <a:accent4>
          <a:srgbClr val="002A56"/>
        </a:accent4>
        <a:accent5>
          <a:srgbClr val="DAEBFF"/>
        </a:accent5>
        <a:accent6>
          <a:srgbClr val="6892BD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L powerpoint 2013" id="{4026B5A7-C145-4BB3-A836-C55BFD90F6C2}" vid="{2CE8FCE8-8BB4-414C-B4A7-A6F78B6FB03B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e13e1c8b-fe74-4c49-9890-4fece8d62100</Template>
  <TotalTime>60</TotalTime>
  <Words>405</Words>
  <Application>Microsoft Office PowerPoint</Application>
  <PresentationFormat>Skærmshow (4:3)</PresentationFormat>
  <Paragraphs>77</Paragraphs>
  <Slides>12</Slides>
  <Notes>11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7" baseType="lpstr">
      <vt:lpstr>Arial</vt:lpstr>
      <vt:lpstr>B Frutiger Bold</vt:lpstr>
      <vt:lpstr>R Frutiger Roman</vt:lpstr>
      <vt:lpstr>Times</vt:lpstr>
      <vt:lpstr>FAS-powerpoint hvid</vt:lpstr>
      <vt:lpstr>Kodeks for godt arbejdsmiljø</vt:lpstr>
      <vt:lpstr>10 budskaber om godt arbejdsmiljø</vt:lpstr>
      <vt:lpstr>1) Jeg ser mig selv som rollemodel</vt:lpstr>
      <vt:lpstr>2) Jeg medvirker til den gode stemning</vt:lpstr>
      <vt:lpstr>3) Jeg skaber trivsel og fællesskab</vt:lpstr>
      <vt:lpstr>4) Jeg anerkender kolleger og deres arbejde</vt:lpstr>
      <vt:lpstr>5) Jeg tolererer ikke mobning</vt:lpstr>
      <vt:lpstr>6) Jeg medvirker til dialog og til at stoppe sladder</vt:lpstr>
      <vt:lpstr>7) Jeg stiller krav til et godt fysisk arbejdsmiljø</vt:lpstr>
      <vt:lpstr>8) Jeg konfronterer dem, der skaber dårligt arbejdsmiljø</vt:lpstr>
      <vt:lpstr>9) Jeg giver konstruktive input til politiske og administrative beslutninger</vt:lpstr>
      <vt:lpstr>10) Jeg følger de kollegiale regler fra Lægeforeningen</vt:lpstr>
    </vt:vector>
  </TitlesOfParts>
  <Company>DADL.dk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Liane Utzelmann</dc:creator>
  <cp:lastModifiedBy>Kristian Koch Enstrøm</cp:lastModifiedBy>
  <cp:revision>10</cp:revision>
  <dcterms:created xsi:type="dcterms:W3CDTF">2016-09-12T08:14:43Z</dcterms:created>
  <dcterms:modified xsi:type="dcterms:W3CDTF">2016-10-10T07:13:09Z</dcterms:modified>
</cp:coreProperties>
</file>